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 id="2147483662" r:id="rId6"/>
    <p:sldMasterId id="214748366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Lst>
  <p:sldSz cy="5143500" cx="9144000"/>
  <p:notesSz cx="6858000" cy="9144000"/>
  <p:embeddedFontLst>
    <p:embeddedFont>
      <p:font typeface="Roboto"/>
      <p:regular r:id="rId145"/>
      <p:bold r:id="rId146"/>
      <p:italic r:id="rId147"/>
      <p:boldItalic r:id="rId148"/>
    </p:embeddedFont>
    <p:embeddedFont>
      <p:font typeface="PT Sans Narrow"/>
      <p:regular r:id="rId149"/>
      <p:bold r:id="rId150"/>
    </p:embeddedFont>
    <p:embeddedFont>
      <p:font typeface="Lato"/>
      <p:regular r:id="rId151"/>
      <p:bold r:id="rId152"/>
      <p:italic r:id="rId153"/>
      <p:boldItalic r:id="rId154"/>
    </p:embeddedFont>
    <p:embeddedFont>
      <p:font typeface="Source Code Pro"/>
      <p:regular r:id="rId155"/>
      <p:bold r:id="rId156"/>
    </p:embeddedFont>
    <p:embeddedFont>
      <p:font typeface="Open Sans"/>
      <p:regular r:id="rId157"/>
      <p:bold r:id="rId158"/>
      <p:italic r:id="rId159"/>
      <p:boldItalic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F3DA8B0-EE8D-4C0D-BCF4-0FF3EA920B5E}">
  <a:tblStyle styleId="{6F3DA8B0-EE8D-4C0D-BCF4-0FF3EA920B5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615314F-DA6F-4854-A0A0-0BBD7873B28C}"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PTSansNarrow-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PTSansNarrow-regular.fntdata"/><Relationship Id="rId4" Type="http://schemas.openxmlformats.org/officeDocument/2006/relationships/tableStyles" Target="tableStyles.xml"/><Relationship Id="rId148" Type="http://schemas.openxmlformats.org/officeDocument/2006/relationships/font" Target="fonts/Roboto-boldItalic.fntdata"/><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font" Target="fonts/Roboto-italic.fntdata"/><Relationship Id="rId6" Type="http://schemas.openxmlformats.org/officeDocument/2006/relationships/slideMaster" Target="slideMasters/slideMaster2.xml"/><Relationship Id="rId146" Type="http://schemas.openxmlformats.org/officeDocument/2006/relationships/font" Target="fonts/Roboto-bold.fntdata"/><Relationship Id="rId7" Type="http://schemas.openxmlformats.org/officeDocument/2006/relationships/slideMaster" Target="slideMasters/slideMaster3.xml"/><Relationship Id="rId145" Type="http://schemas.openxmlformats.org/officeDocument/2006/relationships/font" Target="fonts/Roboto-regular.fntdata"/><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160" Type="http://schemas.openxmlformats.org/officeDocument/2006/relationships/font" Target="fonts/OpenSans-boldItalic.fntdata"/><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font" Target="fonts/OpenSans-italic.fntdata"/><Relationship Id="rId59" Type="http://schemas.openxmlformats.org/officeDocument/2006/relationships/slide" Target="slides/slide51.xml"/><Relationship Id="rId154" Type="http://schemas.openxmlformats.org/officeDocument/2006/relationships/font" Target="fonts/Lato-boldItalic.fntdata"/><Relationship Id="rId58" Type="http://schemas.openxmlformats.org/officeDocument/2006/relationships/slide" Target="slides/slide50.xml"/><Relationship Id="rId153" Type="http://schemas.openxmlformats.org/officeDocument/2006/relationships/font" Target="fonts/Lato-italic.fntdata"/><Relationship Id="rId152" Type="http://schemas.openxmlformats.org/officeDocument/2006/relationships/font" Target="fonts/Lato-bold.fntdata"/><Relationship Id="rId151" Type="http://schemas.openxmlformats.org/officeDocument/2006/relationships/font" Target="fonts/Lato-regular.fntdata"/><Relationship Id="rId158" Type="http://schemas.openxmlformats.org/officeDocument/2006/relationships/font" Target="fonts/OpenSans-bold.fntdata"/><Relationship Id="rId157" Type="http://schemas.openxmlformats.org/officeDocument/2006/relationships/font" Target="fonts/OpenSans-regular.fntdata"/><Relationship Id="rId156" Type="http://schemas.openxmlformats.org/officeDocument/2006/relationships/font" Target="fonts/SourceCodePro-bold.fntdata"/><Relationship Id="rId155" Type="http://schemas.openxmlformats.org/officeDocument/2006/relationships/font" Target="fonts/SourceCodePr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a6a91053b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 name="Google Shape;70;g4a6a91053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a40715c7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4a40715c74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a6a91053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a6a91053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a6a91053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a6a91053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a6a91053b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a6a91053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4a6a91053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a6a91053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4a6a91053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a6a91053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4a6a91053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4a6a91053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4a6a91053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4a6a91053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4a6a91053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4a6a91053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a40715c7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4a40715c74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4a6a91053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a6a91053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4a6a91053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4a6a91053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4a6a91053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4a6a91053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4a6a91053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4a6a91053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4a6a91053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4a6a91053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4a6a91053b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4a6a91053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4a7e2fa5a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4a7e2fa5a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4a7e2fa5a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4a7e2fa5a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4a7e2fa5a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4a7e2fa5a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4a7e2fa5a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4a7e2fa5a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a40715c7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4a40715c74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4a7e2fa5a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4a7e2fa5a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4a7e2fa5a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4a7e2fa5a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4a7e2fa5a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4a7e2fa5a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4a7e2fa5a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4a7e2fa5a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4a7e2fa5a9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g4a7e2fa5a9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4a7e2fa5a9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4a7e2fa5a9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4a7e2fa5a9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4a7e2fa5a9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4a7e2fa5a9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4a7e2fa5a9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a7e2fa5a9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g4a7e2fa5a9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a6a91053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4a6a91053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a40715c7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4a40715c74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4a6a91053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a6a91053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4a6a91053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4a6a91053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4a6a91053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4a6a91053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a7e2fa5a9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a7e2fa5a9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3" name="Google Shape;1133;p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a40715c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4a40715c74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a40715c7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4a40715c74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a40715c7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4a40715c74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a40715c74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4a40715c74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a40715c7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4a40715c74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a40715c74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4a40715c74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a6a91053b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g4a6a91053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a40715c7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4a40715c74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a40715c7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4a40715c74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a40715c7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4a40715c74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a40715c7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4a40715c74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a40715c7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4a40715c74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a40715c7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4a40715c74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a40715c7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4a40715c74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a40715c7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4a40715c74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a40715c7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4a40715c74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a40715c7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4a40715c74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a6a91053b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4a6a91053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a40715c7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4a40715c74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a40715c7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4a40715c74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a40715c7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4a40715c74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a40715c7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4a40715c74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a40715c7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4a40715c74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a40715c7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4a40715c74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a40715c7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4a40715c74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a40715c7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4a40715c74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a7e2fa5a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a7e2fa5a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a6a91053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4a6a91053b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a6a91053b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4a6a91053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a6a91053b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4a6a91053b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a6a91053b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4a6a91053b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a7e2fa5a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a7e2fa5a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a7e2fa5a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a7e2fa5a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4a7e2fa5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4a7e2fa5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a40715c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4a40715c74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p:cSld name="自定义版式">
    <p:spTree>
      <p:nvGrpSpPr>
        <p:cNvPr id="9" name="Shape 9"/>
        <p:cNvGrpSpPr/>
        <p:nvPr/>
      </p:nvGrpSpPr>
      <p:grpSpPr>
        <a:xfrm>
          <a:off x="0" y="0"/>
          <a:ext cx="0" cy="0"/>
          <a:chOff x="0" y="0"/>
          <a:chExt cx="0" cy="0"/>
        </a:xfrm>
      </p:grpSpPr>
      <p:sp>
        <p:nvSpPr>
          <p:cNvPr id="10" name="Google Shape;10;p2"/>
          <p:cNvSpPr txBox="1"/>
          <p:nvPr>
            <p:ph type="title"/>
          </p:nvPr>
        </p:nvSpPr>
        <p:spPr>
          <a:xfrm>
            <a:off x="177960" y="56426"/>
            <a:ext cx="7869300" cy="7074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000000"/>
              </a:buClr>
              <a:buSzPts val="1100"/>
              <a:buFont typeface="Roboto"/>
              <a:buNone/>
              <a:defRPr b="1" i="0" sz="27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1" name="Shape 51"/>
        <p:cNvGrpSpPr/>
        <p:nvPr/>
      </p:nvGrpSpPr>
      <p:grpSpPr>
        <a:xfrm>
          <a:off x="0" y="0"/>
          <a:ext cx="0" cy="0"/>
          <a:chOff x="0" y="0"/>
          <a:chExt cx="0" cy="0"/>
        </a:xfrm>
      </p:grpSpPr>
      <p:sp>
        <p:nvSpPr>
          <p:cNvPr id="52" name="Google Shape;52;p12"/>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SzPts val="1100"/>
              <a:buNone/>
              <a:defRPr b="1" i="0" sz="27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1200"/>
              </a:spcBef>
              <a:spcAft>
                <a:spcPts val="120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4" name="Google Shape;54;p12"/>
          <p:cNvSpPr txBox="1"/>
          <p:nvPr>
            <p:ph idx="12" type="sldNum"/>
          </p:nvPr>
        </p:nvSpPr>
        <p:spPr>
          <a:xfrm>
            <a:off x="8497999" y="4688759"/>
            <a:ext cx="548700" cy="3936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rgbClr val="FFFFFF"/>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1016700" y="1584675"/>
            <a:ext cx="7110600" cy="1882500"/>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2pPr>
            <a:lvl3pPr lvl="2"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3pPr>
            <a:lvl4pPr lvl="3"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4pPr>
            <a:lvl5pPr lvl="4"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5pPr>
            <a:lvl6pPr lvl="5"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6pPr>
            <a:lvl7pPr lvl="6"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7pPr>
            <a:lvl8pPr lvl="7"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8pPr>
            <a:lvl9pPr lvl="8"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9pPr>
          </a:lstStyle>
          <a:p/>
        </p:txBody>
      </p:sp>
      <p:sp>
        <p:nvSpPr>
          <p:cNvPr id="57" name="Google Shape;57;p13"/>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1_Title and body">
    <p:spTree>
      <p:nvGrpSpPr>
        <p:cNvPr id="58" name="Shape 58"/>
        <p:cNvGrpSpPr/>
        <p:nvPr/>
      </p:nvGrpSpPr>
      <p:grpSpPr>
        <a:xfrm>
          <a:off x="0" y="0"/>
          <a:ext cx="0" cy="0"/>
          <a:chOff x="0" y="0"/>
          <a:chExt cx="0" cy="0"/>
        </a:xfrm>
      </p:grpSpPr>
      <p:sp>
        <p:nvSpPr>
          <p:cNvPr id="59" name="Google Shape;59;p14"/>
          <p:cNvSpPr txBox="1"/>
          <p:nvPr>
            <p:ph idx="10" type="dt"/>
          </p:nvPr>
        </p:nvSpPr>
        <p:spPr>
          <a:xfrm>
            <a:off x="456481" y="4685534"/>
            <a:ext cx="2119800" cy="3468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9pPr>
          </a:lstStyle>
          <a:p/>
        </p:txBody>
      </p:sp>
      <p:sp>
        <p:nvSpPr>
          <p:cNvPr id="60" name="Google Shape;60;p14"/>
          <p:cNvSpPr txBox="1"/>
          <p:nvPr>
            <p:ph type="title"/>
          </p:nvPr>
        </p:nvSpPr>
        <p:spPr>
          <a:xfrm>
            <a:off x="160599" y="80897"/>
            <a:ext cx="8520600" cy="5472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SzPts val="1100"/>
              <a:buNone/>
              <a:defRPr b="1" i="0" sz="27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p:cSld name="自定义版式">
    <p:spTree>
      <p:nvGrpSpPr>
        <p:cNvPr id="66" name="Shape 66"/>
        <p:cNvGrpSpPr/>
        <p:nvPr/>
      </p:nvGrpSpPr>
      <p:grpSpPr>
        <a:xfrm>
          <a:off x="0" y="0"/>
          <a:ext cx="0" cy="0"/>
          <a:chOff x="0" y="0"/>
          <a:chExt cx="0" cy="0"/>
        </a:xfrm>
      </p:grpSpPr>
      <p:sp>
        <p:nvSpPr>
          <p:cNvPr id="67" name="Google Shape;67;p16"/>
          <p:cNvSpPr/>
          <p:nvPr/>
        </p:nvSpPr>
        <p:spPr>
          <a:xfrm>
            <a:off x="1191" y="1191"/>
            <a:ext cx="1200" cy="1200"/>
          </a:xfrm>
          <a:prstGeom prst="rect">
            <a:avLst/>
          </a:prstGeom>
          <a:solidFill>
            <a:srgbClr val="FFFFFF"/>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177960" y="56426"/>
            <a:ext cx="7869300" cy="7074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000000"/>
              </a:buClr>
              <a:buSzPts val="1100"/>
              <a:buFont typeface="Roboto"/>
              <a:buNone/>
              <a:defRPr b="1" i="0" sz="27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3"/>
          <p:cNvSpPr txBox="1"/>
          <p:nvPr>
            <p:ph idx="1" type="body"/>
          </p:nvPr>
        </p:nvSpPr>
        <p:spPr>
          <a:xfrm>
            <a:off x="295154" y="1369219"/>
            <a:ext cx="8220300" cy="3263400"/>
          </a:xfrm>
          <a:prstGeom prst="rect">
            <a:avLst/>
          </a:prstGeom>
          <a:noFill/>
          <a:ln>
            <a:noFill/>
          </a:ln>
        </p:spPr>
        <p:txBody>
          <a:bodyPr anchorCtr="0" anchor="t" bIns="68575" lIns="68575" spcFirstLastPara="1" rIns="68575" wrap="square" tIns="68575"/>
          <a:lstStyle>
            <a:lvl1pPr indent="-317500" lvl="0" marL="457200" marR="0" rtl="0" algn="l">
              <a:lnSpc>
                <a:spcPct val="90000"/>
              </a:lnSpc>
              <a:spcBef>
                <a:spcPts val="800"/>
              </a:spcBef>
              <a:spcAft>
                <a:spcPts val="0"/>
              </a:spcAft>
              <a:buClr>
                <a:srgbClr val="4D4D4D"/>
              </a:buClr>
              <a:buSzPts val="1400"/>
              <a:buFont typeface="Arial"/>
              <a:buChar char="•"/>
              <a:defRPr b="0" i="0" sz="1400" u="none" cap="none" strike="noStrike">
                <a:solidFill>
                  <a:srgbClr val="4D4D4D"/>
                </a:solidFill>
                <a:latin typeface="Arial"/>
                <a:ea typeface="Arial"/>
                <a:cs typeface="Arial"/>
                <a:sym typeface="Arial"/>
              </a:defRPr>
            </a:lvl1pPr>
            <a:lvl2pPr indent="-304800" lvl="1" marL="914400" marR="0" rtl="0" algn="l">
              <a:lnSpc>
                <a:spcPct val="90000"/>
              </a:lnSpc>
              <a:spcBef>
                <a:spcPts val="400"/>
              </a:spcBef>
              <a:spcAft>
                <a:spcPts val="0"/>
              </a:spcAft>
              <a:buClr>
                <a:srgbClr val="4D4D4D"/>
              </a:buClr>
              <a:buSzPts val="1200"/>
              <a:buFont typeface="Arial"/>
              <a:buChar char="•"/>
              <a:defRPr b="0" i="0" sz="1200" u="none" cap="none" strike="noStrike">
                <a:solidFill>
                  <a:srgbClr val="4D4D4D"/>
                </a:solidFill>
                <a:latin typeface="Roboto"/>
                <a:ea typeface="Roboto"/>
                <a:cs typeface="Roboto"/>
                <a:sym typeface="Roboto"/>
              </a:defRPr>
            </a:lvl2pPr>
            <a:lvl3pPr indent="-298450" lvl="2" marL="1371600" marR="0" rtl="0" algn="l">
              <a:lnSpc>
                <a:spcPct val="90000"/>
              </a:lnSpc>
              <a:spcBef>
                <a:spcPts val="400"/>
              </a:spcBef>
              <a:spcAft>
                <a:spcPts val="0"/>
              </a:spcAft>
              <a:buClr>
                <a:srgbClr val="4D4D4D"/>
              </a:buClr>
              <a:buSzPts val="1100"/>
              <a:buFont typeface="Arial"/>
              <a:buChar char="•"/>
              <a:defRPr b="0" i="0" sz="1100" u="none" cap="none" strike="noStrike">
                <a:solidFill>
                  <a:srgbClr val="4D4D4D"/>
                </a:solidFill>
                <a:latin typeface="Roboto"/>
                <a:ea typeface="Roboto"/>
                <a:cs typeface="Roboto"/>
                <a:sym typeface="Roboto"/>
              </a:defRPr>
            </a:lvl3pPr>
            <a:lvl4pPr indent="-285750" lvl="3" marL="1828800" marR="0" rtl="0" algn="l">
              <a:lnSpc>
                <a:spcPct val="90000"/>
              </a:lnSpc>
              <a:spcBef>
                <a:spcPts val="400"/>
              </a:spcBef>
              <a:spcAft>
                <a:spcPts val="0"/>
              </a:spcAft>
              <a:buClr>
                <a:srgbClr val="4D4D4D"/>
              </a:buClr>
              <a:buSzPts val="900"/>
              <a:buFont typeface="Arial"/>
              <a:buChar char="•"/>
              <a:defRPr b="0" i="0" sz="900" u="none" cap="none" strike="noStrike">
                <a:solidFill>
                  <a:srgbClr val="4D4D4D"/>
                </a:solidFill>
                <a:latin typeface="Roboto"/>
                <a:ea typeface="Roboto"/>
                <a:cs typeface="Roboto"/>
                <a:sym typeface="Roboto"/>
              </a:defRPr>
            </a:lvl4pPr>
            <a:lvl5pPr indent="-285750" lvl="4" marL="2286000" marR="0" rtl="0" algn="l">
              <a:lnSpc>
                <a:spcPct val="90000"/>
              </a:lnSpc>
              <a:spcBef>
                <a:spcPts val="400"/>
              </a:spcBef>
              <a:spcAft>
                <a:spcPts val="0"/>
              </a:spcAft>
              <a:buClr>
                <a:srgbClr val="4D4D4D"/>
              </a:buClr>
              <a:buSzPts val="900"/>
              <a:buFont typeface="Arial"/>
              <a:buChar char="•"/>
              <a:defRPr b="0" i="0" sz="900" u="none" cap="none" strike="noStrike">
                <a:solidFill>
                  <a:srgbClr val="4D4D4D"/>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 name="Google Shape;14;p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5" name="Google Shape;15;p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6" name="Google Shape;16;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1" i="0" sz="27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9" name="Google Shape;19;p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12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1200"/>
              </a:spcBef>
              <a:spcAft>
                <a:spcPts val="120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0" name="Google Shape;20;p4"/>
          <p:cNvSpPr txBox="1"/>
          <p:nvPr>
            <p:ph idx="12" type="sldNum"/>
          </p:nvPr>
        </p:nvSpPr>
        <p:spPr>
          <a:xfrm>
            <a:off x="8497999" y="4688759"/>
            <a:ext cx="548700" cy="3936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5"/>
          <p:cNvSpPr txBox="1"/>
          <p:nvPr>
            <p:ph type="ctrTitle"/>
          </p:nvPr>
        </p:nvSpPr>
        <p:spPr>
          <a:xfrm>
            <a:off x="685800" y="2654372"/>
            <a:ext cx="7772400" cy="658800"/>
          </a:xfrm>
          <a:prstGeom prst="rect">
            <a:avLst/>
          </a:prstGeom>
          <a:noFill/>
          <a:ln>
            <a:noFill/>
          </a:ln>
        </p:spPr>
        <p:txBody>
          <a:bodyPr anchorCtr="0" anchor="b" bIns="68575" lIns="68575" spcFirstLastPara="1" rIns="68575" wrap="square" tIns="68575"/>
          <a:lstStyle>
            <a:lvl1pPr lvl="0" marR="0" rtl="0" algn="ctr">
              <a:lnSpc>
                <a:spcPct val="90000"/>
              </a:lnSpc>
              <a:spcBef>
                <a:spcPts val="0"/>
              </a:spcBef>
              <a:spcAft>
                <a:spcPts val="0"/>
              </a:spcAft>
              <a:buClr>
                <a:srgbClr val="FF5722"/>
              </a:buClr>
              <a:buSzPts val="1100"/>
              <a:buFont typeface="Roboto"/>
              <a:buNone/>
              <a:defRPr b="0"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5"/>
          <p:cNvSpPr txBox="1"/>
          <p:nvPr>
            <p:ph idx="1" type="subTitle"/>
          </p:nvPr>
        </p:nvSpPr>
        <p:spPr>
          <a:xfrm>
            <a:off x="1143000" y="3382321"/>
            <a:ext cx="6858000" cy="498900"/>
          </a:xfrm>
          <a:prstGeom prst="rect">
            <a:avLst/>
          </a:prstGeom>
          <a:noFill/>
          <a:ln>
            <a:noFill/>
          </a:ln>
        </p:spPr>
        <p:txBody>
          <a:bodyPr anchorCtr="0" anchor="t" bIns="68575" lIns="68575" spcFirstLastPara="1" rIns="68575" wrap="square" tIns="68575"/>
          <a:lstStyle>
            <a:lvl1pPr lvl="0" marR="0" rtl="0" algn="ctr">
              <a:lnSpc>
                <a:spcPct val="90000"/>
              </a:lnSpc>
              <a:spcBef>
                <a:spcPts val="800"/>
              </a:spcBef>
              <a:spcAft>
                <a:spcPts val="0"/>
              </a:spcAft>
              <a:buClr>
                <a:srgbClr val="4D4D4D"/>
              </a:buClr>
              <a:buSzPts val="2100"/>
              <a:buFont typeface="Arial"/>
              <a:buNone/>
              <a:defRPr b="0" i="0" sz="1800" u="none" cap="none" strike="noStrike">
                <a:solidFill>
                  <a:srgbClr val="4D4D4D"/>
                </a:solidFill>
                <a:latin typeface="Arial"/>
                <a:ea typeface="Arial"/>
                <a:cs typeface="Arial"/>
                <a:sym typeface="Arial"/>
              </a:defRPr>
            </a:lvl1pPr>
            <a:lvl2pPr lvl="1" marR="0" rtl="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24" name="Google Shape;24;p5"/>
          <p:cNvSpPr txBox="1"/>
          <p:nvPr>
            <p:ph idx="10" type="dt"/>
          </p:nvPr>
        </p:nvSpPr>
        <p:spPr>
          <a:xfrm>
            <a:off x="628650" y="4767264"/>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5" name="Google Shape;25;p5"/>
          <p:cNvSpPr txBox="1"/>
          <p:nvPr>
            <p:ph idx="11" type="ftr"/>
          </p:nvPr>
        </p:nvSpPr>
        <p:spPr>
          <a:xfrm>
            <a:off x="3028950" y="4767264"/>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6" name="Google Shape;26;p5"/>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rgbClr val="FFFFFF"/>
        </a:solidFill>
      </p:bgPr>
    </p:bg>
    <p:spTree>
      <p:nvGrpSpPr>
        <p:cNvPr id="27" name="Shape 27"/>
        <p:cNvGrpSpPr/>
        <p:nvPr/>
      </p:nvGrpSpPr>
      <p:grpSpPr>
        <a:xfrm>
          <a:off x="0" y="0"/>
          <a:ext cx="0" cy="0"/>
          <a:chOff x="0" y="0"/>
          <a:chExt cx="0" cy="0"/>
        </a:xfrm>
      </p:grpSpPr>
      <p:sp>
        <p:nvSpPr>
          <p:cNvPr id="28" name="Google Shape;28;p6"/>
          <p:cNvSpPr txBox="1"/>
          <p:nvPr>
            <p:ph type="ctrTitle"/>
          </p:nvPr>
        </p:nvSpPr>
        <p:spPr>
          <a:xfrm>
            <a:off x="1016700" y="1584675"/>
            <a:ext cx="7110600" cy="1882500"/>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2pPr>
            <a:lvl3pPr lvl="2"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3pPr>
            <a:lvl4pPr lvl="3"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4pPr>
            <a:lvl5pPr lvl="4"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5pPr>
            <a:lvl6pPr lvl="5"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6pPr>
            <a:lvl7pPr lvl="6"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7pPr>
            <a:lvl8pPr lvl="7"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8pPr>
            <a:lvl9pPr lvl="8" marR="0" rtl="0" algn="ctr">
              <a:lnSpc>
                <a:spcPct val="100000"/>
              </a:lnSpc>
              <a:spcBef>
                <a:spcPts val="0"/>
              </a:spcBef>
              <a:spcAft>
                <a:spcPts val="0"/>
              </a:spcAft>
              <a:buClr>
                <a:schemeClr val="lt1"/>
              </a:buClr>
              <a:buSzPts val="3600"/>
              <a:buFont typeface="Arial"/>
              <a:buNone/>
              <a:defRPr b="0" i="0" sz="3600" u="none" cap="none" strike="noStrike">
                <a:solidFill>
                  <a:schemeClr val="lt1"/>
                </a:solidFill>
                <a:latin typeface="Lato"/>
                <a:ea typeface="Lato"/>
                <a:cs typeface="Lato"/>
                <a:sym typeface="Lato"/>
              </a:defRPr>
            </a:lvl9pPr>
          </a:lstStyle>
          <a:p/>
        </p:txBody>
      </p:sp>
      <p:sp>
        <p:nvSpPr>
          <p:cNvPr id="29" name="Google Shape;29;p6"/>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1_Title and body">
    <p:spTree>
      <p:nvGrpSpPr>
        <p:cNvPr id="30" name="Shape 30"/>
        <p:cNvGrpSpPr/>
        <p:nvPr/>
      </p:nvGrpSpPr>
      <p:grpSpPr>
        <a:xfrm>
          <a:off x="0" y="0"/>
          <a:ext cx="0" cy="0"/>
          <a:chOff x="0" y="0"/>
          <a:chExt cx="0" cy="0"/>
        </a:xfrm>
      </p:grpSpPr>
      <p:sp>
        <p:nvSpPr>
          <p:cNvPr id="31" name="Google Shape;31;p7"/>
          <p:cNvSpPr txBox="1"/>
          <p:nvPr>
            <p:ph idx="10" type="dt"/>
          </p:nvPr>
        </p:nvSpPr>
        <p:spPr>
          <a:xfrm>
            <a:off x="456481" y="4685534"/>
            <a:ext cx="2119800" cy="3468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9pPr>
          </a:lstStyle>
          <a:p/>
        </p:txBody>
      </p:sp>
      <p:sp>
        <p:nvSpPr>
          <p:cNvPr id="32" name="Google Shape;32;p7"/>
          <p:cNvSpPr txBox="1"/>
          <p:nvPr>
            <p:ph type="title"/>
          </p:nvPr>
        </p:nvSpPr>
        <p:spPr>
          <a:xfrm>
            <a:off x="160599" y="80897"/>
            <a:ext cx="8520600" cy="5472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1" i="0" sz="27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p:cSld name="自定义版式">
    <p:spTree>
      <p:nvGrpSpPr>
        <p:cNvPr id="37" name="Shape 37"/>
        <p:cNvGrpSpPr/>
        <p:nvPr/>
      </p:nvGrpSpPr>
      <p:grpSpPr>
        <a:xfrm>
          <a:off x="0" y="0"/>
          <a:ext cx="0" cy="0"/>
          <a:chOff x="0" y="0"/>
          <a:chExt cx="0" cy="0"/>
        </a:xfrm>
      </p:grpSpPr>
      <p:sp>
        <p:nvSpPr>
          <p:cNvPr id="38" name="Google Shape;38;p9"/>
          <p:cNvSpPr txBox="1"/>
          <p:nvPr>
            <p:ph type="title"/>
          </p:nvPr>
        </p:nvSpPr>
        <p:spPr>
          <a:xfrm>
            <a:off x="177960" y="56426"/>
            <a:ext cx="7869300" cy="7074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000000"/>
              </a:buClr>
              <a:buSzPts val="1100"/>
              <a:buFont typeface="Roboto"/>
              <a:buNone/>
              <a:defRPr b="1" i="0" sz="27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9" name="Shape 39"/>
        <p:cNvGrpSpPr/>
        <p:nvPr/>
      </p:nvGrpSpPr>
      <p:grpSpPr>
        <a:xfrm>
          <a:off x="0" y="0"/>
          <a:ext cx="0" cy="0"/>
          <a:chOff x="0" y="0"/>
          <a:chExt cx="0" cy="0"/>
        </a:xfrm>
      </p:grpSpPr>
      <p:sp>
        <p:nvSpPr>
          <p:cNvPr id="40" name="Google Shape;40;p10"/>
          <p:cNvSpPr txBox="1"/>
          <p:nvPr>
            <p:ph type="title"/>
          </p:nvPr>
        </p:nvSpPr>
        <p:spPr>
          <a:xfrm>
            <a:off x="177960" y="56426"/>
            <a:ext cx="7869300" cy="7074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rgbClr val="000000"/>
              </a:buClr>
              <a:buSzPts val="1100"/>
              <a:buFont typeface="Roboto"/>
              <a:buNone/>
              <a:defRPr b="1" i="0" sz="27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1" name="Google Shape;41;p10"/>
          <p:cNvSpPr txBox="1"/>
          <p:nvPr>
            <p:ph idx="1" type="body"/>
          </p:nvPr>
        </p:nvSpPr>
        <p:spPr>
          <a:xfrm>
            <a:off x="295154" y="1369219"/>
            <a:ext cx="8220300" cy="3263400"/>
          </a:xfrm>
          <a:prstGeom prst="rect">
            <a:avLst/>
          </a:prstGeom>
          <a:noFill/>
          <a:ln>
            <a:noFill/>
          </a:ln>
        </p:spPr>
        <p:txBody>
          <a:bodyPr anchorCtr="0" anchor="t" bIns="68575" lIns="68575" spcFirstLastPara="1" rIns="68575" wrap="square" tIns="68575"/>
          <a:lstStyle>
            <a:lvl1pPr indent="-317500" lvl="0" marL="457200" marR="0" rtl="0" algn="l">
              <a:lnSpc>
                <a:spcPct val="90000"/>
              </a:lnSpc>
              <a:spcBef>
                <a:spcPts val="800"/>
              </a:spcBef>
              <a:spcAft>
                <a:spcPts val="0"/>
              </a:spcAft>
              <a:buClr>
                <a:srgbClr val="4D4D4D"/>
              </a:buClr>
              <a:buSzPts val="1400"/>
              <a:buFont typeface="Arial"/>
              <a:buChar char="•"/>
              <a:defRPr b="0" i="0" sz="1400" u="none" cap="none" strike="noStrike">
                <a:solidFill>
                  <a:srgbClr val="4D4D4D"/>
                </a:solidFill>
                <a:latin typeface="Arial"/>
                <a:ea typeface="Arial"/>
                <a:cs typeface="Arial"/>
                <a:sym typeface="Arial"/>
              </a:defRPr>
            </a:lvl1pPr>
            <a:lvl2pPr indent="-304800" lvl="1" marL="914400" marR="0" rtl="0" algn="l">
              <a:lnSpc>
                <a:spcPct val="90000"/>
              </a:lnSpc>
              <a:spcBef>
                <a:spcPts val="400"/>
              </a:spcBef>
              <a:spcAft>
                <a:spcPts val="0"/>
              </a:spcAft>
              <a:buClr>
                <a:srgbClr val="4D4D4D"/>
              </a:buClr>
              <a:buSzPts val="1200"/>
              <a:buFont typeface="Arial"/>
              <a:buChar char="•"/>
              <a:defRPr b="0" i="0" sz="1200" u="none" cap="none" strike="noStrike">
                <a:solidFill>
                  <a:srgbClr val="4D4D4D"/>
                </a:solidFill>
                <a:latin typeface="Roboto"/>
                <a:ea typeface="Roboto"/>
                <a:cs typeface="Roboto"/>
                <a:sym typeface="Roboto"/>
              </a:defRPr>
            </a:lvl2pPr>
            <a:lvl3pPr indent="-298450" lvl="2" marL="1371600" marR="0" rtl="0" algn="l">
              <a:lnSpc>
                <a:spcPct val="90000"/>
              </a:lnSpc>
              <a:spcBef>
                <a:spcPts val="400"/>
              </a:spcBef>
              <a:spcAft>
                <a:spcPts val="0"/>
              </a:spcAft>
              <a:buClr>
                <a:srgbClr val="4D4D4D"/>
              </a:buClr>
              <a:buSzPts val="1100"/>
              <a:buFont typeface="Arial"/>
              <a:buChar char="•"/>
              <a:defRPr b="0" i="0" sz="1100" u="none" cap="none" strike="noStrike">
                <a:solidFill>
                  <a:srgbClr val="4D4D4D"/>
                </a:solidFill>
                <a:latin typeface="Roboto"/>
                <a:ea typeface="Roboto"/>
                <a:cs typeface="Roboto"/>
                <a:sym typeface="Roboto"/>
              </a:defRPr>
            </a:lvl3pPr>
            <a:lvl4pPr indent="-285750" lvl="3" marL="1828800" marR="0" rtl="0" algn="l">
              <a:lnSpc>
                <a:spcPct val="90000"/>
              </a:lnSpc>
              <a:spcBef>
                <a:spcPts val="400"/>
              </a:spcBef>
              <a:spcAft>
                <a:spcPts val="0"/>
              </a:spcAft>
              <a:buClr>
                <a:srgbClr val="4D4D4D"/>
              </a:buClr>
              <a:buSzPts val="900"/>
              <a:buFont typeface="Arial"/>
              <a:buChar char="•"/>
              <a:defRPr b="0" i="0" sz="900" u="none" cap="none" strike="noStrike">
                <a:solidFill>
                  <a:srgbClr val="4D4D4D"/>
                </a:solidFill>
                <a:latin typeface="Roboto"/>
                <a:ea typeface="Roboto"/>
                <a:cs typeface="Roboto"/>
                <a:sym typeface="Roboto"/>
              </a:defRPr>
            </a:lvl4pPr>
            <a:lvl5pPr indent="-285750" lvl="4" marL="2286000" marR="0" rtl="0" algn="l">
              <a:lnSpc>
                <a:spcPct val="90000"/>
              </a:lnSpc>
              <a:spcBef>
                <a:spcPts val="400"/>
              </a:spcBef>
              <a:spcAft>
                <a:spcPts val="0"/>
              </a:spcAft>
              <a:buClr>
                <a:srgbClr val="4D4D4D"/>
              </a:buClr>
              <a:buSzPts val="900"/>
              <a:buFont typeface="Arial"/>
              <a:buChar char="•"/>
              <a:defRPr b="0" i="0" sz="900" u="none" cap="none" strike="noStrike">
                <a:solidFill>
                  <a:srgbClr val="4D4D4D"/>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43" name="Google Shape;43;p1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44" name="Google Shape;44;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5" name="Shape 45"/>
        <p:cNvGrpSpPr/>
        <p:nvPr/>
      </p:nvGrpSpPr>
      <p:grpSpPr>
        <a:xfrm>
          <a:off x="0" y="0"/>
          <a:ext cx="0" cy="0"/>
          <a:chOff x="0" y="0"/>
          <a:chExt cx="0" cy="0"/>
        </a:xfrm>
      </p:grpSpPr>
      <p:sp>
        <p:nvSpPr>
          <p:cNvPr id="46" name="Google Shape;46;p11"/>
          <p:cNvSpPr txBox="1"/>
          <p:nvPr>
            <p:ph type="ctrTitle"/>
          </p:nvPr>
        </p:nvSpPr>
        <p:spPr>
          <a:xfrm>
            <a:off x="685800" y="2654372"/>
            <a:ext cx="7772400" cy="658800"/>
          </a:xfrm>
          <a:prstGeom prst="rect">
            <a:avLst/>
          </a:prstGeom>
          <a:noFill/>
          <a:ln>
            <a:noFill/>
          </a:ln>
        </p:spPr>
        <p:txBody>
          <a:bodyPr anchorCtr="0" anchor="b" bIns="68575" lIns="68575" spcFirstLastPara="1" rIns="68575" wrap="square" tIns="68575"/>
          <a:lstStyle>
            <a:lvl1pPr lvl="0" marR="0" rtl="0" algn="ctr">
              <a:lnSpc>
                <a:spcPct val="90000"/>
              </a:lnSpc>
              <a:spcBef>
                <a:spcPts val="0"/>
              </a:spcBef>
              <a:spcAft>
                <a:spcPts val="0"/>
              </a:spcAft>
              <a:buClr>
                <a:srgbClr val="FF5722"/>
              </a:buClr>
              <a:buSzPts val="1100"/>
              <a:buFont typeface="Roboto"/>
              <a:buNone/>
              <a:defRPr b="0"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11"/>
          <p:cNvSpPr txBox="1"/>
          <p:nvPr>
            <p:ph idx="1" type="subTitle"/>
          </p:nvPr>
        </p:nvSpPr>
        <p:spPr>
          <a:xfrm>
            <a:off x="1143000" y="3382321"/>
            <a:ext cx="6858000" cy="498900"/>
          </a:xfrm>
          <a:prstGeom prst="rect">
            <a:avLst/>
          </a:prstGeom>
          <a:noFill/>
          <a:ln>
            <a:noFill/>
          </a:ln>
        </p:spPr>
        <p:txBody>
          <a:bodyPr anchorCtr="0" anchor="t" bIns="68575" lIns="68575" spcFirstLastPara="1" rIns="68575" wrap="square" tIns="68575"/>
          <a:lstStyle>
            <a:lvl1pPr lvl="0" marR="0" rtl="0" algn="ctr">
              <a:lnSpc>
                <a:spcPct val="90000"/>
              </a:lnSpc>
              <a:spcBef>
                <a:spcPts val="800"/>
              </a:spcBef>
              <a:spcAft>
                <a:spcPts val="0"/>
              </a:spcAft>
              <a:buClr>
                <a:srgbClr val="4D4D4D"/>
              </a:buClr>
              <a:buSzPts val="2100"/>
              <a:buFont typeface="Arial"/>
              <a:buNone/>
              <a:defRPr b="0" i="0" sz="1800" u="none" cap="none" strike="noStrike">
                <a:solidFill>
                  <a:srgbClr val="4D4D4D"/>
                </a:solidFill>
                <a:latin typeface="Arial"/>
                <a:ea typeface="Arial"/>
                <a:cs typeface="Arial"/>
                <a:sym typeface="Arial"/>
              </a:defRPr>
            </a:lvl1pPr>
            <a:lvl2pPr lvl="1" marR="0" rtl="0" algn="ctr">
              <a:lnSpc>
                <a:spcPct val="90000"/>
              </a:lnSpc>
              <a:spcBef>
                <a:spcPts val="400"/>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5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48" name="Google Shape;48;p11"/>
          <p:cNvSpPr txBox="1"/>
          <p:nvPr>
            <p:ph idx="10" type="dt"/>
          </p:nvPr>
        </p:nvSpPr>
        <p:spPr>
          <a:xfrm>
            <a:off x="628650" y="4767264"/>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49" name="Google Shape;49;p11"/>
          <p:cNvSpPr txBox="1"/>
          <p:nvPr>
            <p:ph idx="11" type="ftr"/>
          </p:nvPr>
        </p:nvSpPr>
        <p:spPr>
          <a:xfrm>
            <a:off x="3028950" y="4767264"/>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0" name="Google Shape;50;p11"/>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cxnSp>
        <p:nvCxnSpPr>
          <p:cNvPr id="6" name="Google Shape;6;p1"/>
          <p:cNvCxnSpPr/>
          <p:nvPr/>
        </p:nvCxnSpPr>
        <p:spPr>
          <a:xfrm>
            <a:off x="-6858" y="812946"/>
            <a:ext cx="9148500" cy="0"/>
          </a:xfrm>
          <a:prstGeom prst="straightConnector1">
            <a:avLst/>
          </a:prstGeom>
          <a:noFill/>
          <a:ln cap="flat" cmpd="sng" w="28575">
            <a:solidFill>
              <a:srgbClr val="9CC2E5"/>
            </a:solidFill>
            <a:prstDash val="solid"/>
            <a:miter lim="800000"/>
            <a:headEnd len="sm" w="sm" type="none"/>
            <a:tailEnd len="sm" w="sm" type="none"/>
          </a:ln>
        </p:spPr>
      </p:cxnSp>
      <p:cxnSp>
        <p:nvCxnSpPr>
          <p:cNvPr id="7" name="Google Shape;7;p1"/>
          <p:cNvCxnSpPr/>
          <p:nvPr/>
        </p:nvCxnSpPr>
        <p:spPr>
          <a:xfrm>
            <a:off x="-6858" y="774954"/>
            <a:ext cx="9148500" cy="0"/>
          </a:xfrm>
          <a:prstGeom prst="straightConnector1">
            <a:avLst/>
          </a:prstGeom>
          <a:noFill/>
          <a:ln cap="flat" cmpd="sng" w="57150">
            <a:solidFill>
              <a:srgbClr val="0070C0"/>
            </a:solidFill>
            <a:prstDash val="solid"/>
            <a:miter lim="800000"/>
            <a:headEnd len="sm" w="sm" type="none"/>
            <a:tailEnd len="sm" w="sm" type="none"/>
          </a:ln>
        </p:spPr>
      </p:cxnSp>
      <p:pic>
        <p:nvPicPr>
          <p:cNvPr id="8" name="Google Shape;8;p1"/>
          <p:cNvPicPr preferRelativeResize="0"/>
          <p:nvPr/>
        </p:nvPicPr>
        <p:blipFill rotWithShape="1">
          <a:blip r:embed="rId1">
            <a:alphaModFix/>
          </a:blip>
          <a:srcRect b="0" l="0" r="0" t="0"/>
          <a:stretch/>
        </p:blipFill>
        <p:spPr>
          <a:xfrm>
            <a:off x="8264215" y="-1"/>
            <a:ext cx="877500" cy="7369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 name="Shape 33"/>
        <p:cNvGrpSpPr/>
        <p:nvPr/>
      </p:nvGrpSpPr>
      <p:grpSpPr>
        <a:xfrm>
          <a:off x="0" y="0"/>
          <a:ext cx="0" cy="0"/>
          <a:chOff x="0" y="0"/>
          <a:chExt cx="0" cy="0"/>
        </a:xfrm>
      </p:grpSpPr>
      <p:cxnSp>
        <p:nvCxnSpPr>
          <p:cNvPr id="34" name="Google Shape;34;p8"/>
          <p:cNvCxnSpPr/>
          <p:nvPr/>
        </p:nvCxnSpPr>
        <p:spPr>
          <a:xfrm>
            <a:off x="-6858" y="812946"/>
            <a:ext cx="9148500" cy="0"/>
          </a:xfrm>
          <a:prstGeom prst="straightConnector1">
            <a:avLst/>
          </a:prstGeom>
          <a:noFill/>
          <a:ln cap="flat" cmpd="sng" w="28575">
            <a:solidFill>
              <a:srgbClr val="9CC2E5"/>
            </a:solidFill>
            <a:prstDash val="solid"/>
            <a:miter lim="800000"/>
            <a:headEnd len="sm" w="sm" type="none"/>
            <a:tailEnd len="sm" w="sm" type="none"/>
          </a:ln>
        </p:spPr>
      </p:cxnSp>
      <p:cxnSp>
        <p:nvCxnSpPr>
          <p:cNvPr id="35" name="Google Shape;35;p8"/>
          <p:cNvCxnSpPr/>
          <p:nvPr/>
        </p:nvCxnSpPr>
        <p:spPr>
          <a:xfrm>
            <a:off x="-6858" y="774954"/>
            <a:ext cx="9148500" cy="0"/>
          </a:xfrm>
          <a:prstGeom prst="straightConnector1">
            <a:avLst/>
          </a:prstGeom>
          <a:noFill/>
          <a:ln cap="flat" cmpd="sng" w="57150">
            <a:solidFill>
              <a:srgbClr val="0070C0"/>
            </a:solidFill>
            <a:prstDash val="solid"/>
            <a:miter lim="800000"/>
            <a:headEnd len="sm" w="sm" type="none"/>
            <a:tailEnd len="sm" w="sm" type="none"/>
          </a:ln>
        </p:spPr>
      </p:cxnSp>
      <p:pic>
        <p:nvPicPr>
          <p:cNvPr id="36" name="Google Shape;36;p8"/>
          <p:cNvPicPr preferRelativeResize="0"/>
          <p:nvPr/>
        </p:nvPicPr>
        <p:blipFill rotWithShape="1">
          <a:blip r:embed="rId1">
            <a:alphaModFix/>
          </a:blip>
          <a:srcRect b="0" l="0" r="0" t="0"/>
          <a:stretch/>
        </p:blipFill>
        <p:spPr>
          <a:xfrm>
            <a:off x="8264215" y="-1"/>
            <a:ext cx="877500" cy="7369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 name="Shape 61"/>
        <p:cNvGrpSpPr/>
        <p:nvPr/>
      </p:nvGrpSpPr>
      <p:grpSpPr>
        <a:xfrm>
          <a:off x="0" y="0"/>
          <a:ext cx="0" cy="0"/>
          <a:chOff x="0" y="0"/>
          <a:chExt cx="0" cy="0"/>
        </a:xfrm>
      </p:grpSpPr>
      <p:sp>
        <p:nvSpPr>
          <p:cNvPr id="62" name="Google Shape;62;p15"/>
          <p:cNvSpPr/>
          <p:nvPr/>
        </p:nvSpPr>
        <p:spPr>
          <a:xfrm>
            <a:off x="1191" y="1191"/>
            <a:ext cx="1200" cy="1200"/>
          </a:xfrm>
          <a:prstGeom prst="rect">
            <a:avLst/>
          </a:prstGeom>
          <a:solidFill>
            <a:srgbClr val="FFFFFF"/>
          </a:solidFill>
          <a:ln>
            <a:noFill/>
          </a:ln>
        </p:spPr>
      </p:sp>
      <p:cxnSp>
        <p:nvCxnSpPr>
          <p:cNvPr id="63" name="Google Shape;63;p15"/>
          <p:cNvCxnSpPr/>
          <p:nvPr/>
        </p:nvCxnSpPr>
        <p:spPr>
          <a:xfrm>
            <a:off x="-6858" y="812946"/>
            <a:ext cx="9148500" cy="0"/>
          </a:xfrm>
          <a:prstGeom prst="straightConnector1">
            <a:avLst/>
          </a:prstGeom>
          <a:noFill/>
          <a:ln cap="flat" cmpd="sng" w="28575">
            <a:solidFill>
              <a:srgbClr val="9CC2E5"/>
            </a:solidFill>
            <a:prstDash val="solid"/>
            <a:miter lim="800000"/>
            <a:headEnd len="sm" w="sm" type="none"/>
            <a:tailEnd len="sm" w="sm" type="none"/>
          </a:ln>
        </p:spPr>
      </p:cxnSp>
      <p:cxnSp>
        <p:nvCxnSpPr>
          <p:cNvPr id="64" name="Google Shape;64;p15"/>
          <p:cNvCxnSpPr/>
          <p:nvPr/>
        </p:nvCxnSpPr>
        <p:spPr>
          <a:xfrm>
            <a:off x="-6858" y="774954"/>
            <a:ext cx="9148500" cy="0"/>
          </a:xfrm>
          <a:prstGeom prst="straightConnector1">
            <a:avLst/>
          </a:prstGeom>
          <a:noFill/>
          <a:ln cap="flat" cmpd="sng" w="57150">
            <a:solidFill>
              <a:srgbClr val="0070C0"/>
            </a:solidFill>
            <a:prstDash val="solid"/>
            <a:miter lim="800000"/>
            <a:headEnd len="sm" w="sm" type="none"/>
            <a:tailEnd len="sm" w="sm" type="none"/>
          </a:ln>
        </p:spPr>
      </p:cxnSp>
      <p:pic>
        <p:nvPicPr>
          <p:cNvPr id="65" name="Google Shape;65;p15"/>
          <p:cNvPicPr preferRelativeResize="0"/>
          <p:nvPr/>
        </p:nvPicPr>
        <p:blipFill rotWithShape="1">
          <a:blip r:embed="rId1">
            <a:alphaModFix/>
          </a:blip>
          <a:srcRect b="0" l="0" r="0" t="0"/>
          <a:stretch/>
        </p:blipFill>
        <p:spPr>
          <a:xfrm>
            <a:off x="8264215" y="-1"/>
            <a:ext cx="877500" cy="7369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github.com/tensorflow/tensorflow/blob/master/tensorflow/contrib/eager/python/g3doc/guide.md"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8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1.png"/><Relationship Id="rId4" Type="http://schemas.openxmlformats.org/officeDocument/2006/relationships/image" Target="../media/image6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8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7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87.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79.png"/><Relationship Id="rId4" Type="http://schemas.openxmlformats.org/officeDocument/2006/relationships/image" Target="../media/image78.jpg"/><Relationship Id="rId5" Type="http://schemas.openxmlformats.org/officeDocument/2006/relationships/image" Target="../media/image8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7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86.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83.jpg"/><Relationship Id="rId4" Type="http://schemas.openxmlformats.org/officeDocument/2006/relationships/image" Target="../media/image8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8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hyperlink" Target="https://keras.io/"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s://www.tensorflow.org/tutorials/" TargetMode="External"/><Relationship Id="rId4" Type="http://schemas.openxmlformats.org/officeDocument/2006/relationships/hyperlink" Target="http://web.stanford.edu/class/cs20si/syllabus.html" TargetMode="External"/><Relationship Id="rId5" Type="http://schemas.openxmlformats.org/officeDocument/2006/relationships/hyperlink" Target="https://github.com/tensorflow/models/tree/master/research" TargetMode="External"/><Relationship Id="rId6" Type="http://schemas.openxmlformats.org/officeDocument/2006/relationships/hyperlink" Target="https://yiduai.sg/training-program-advance-level/"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85.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hyperlink" Target="https://www.python.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3.gif"/><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16.jpg"/><Relationship Id="rId5" Type="http://schemas.openxmlformats.org/officeDocument/2006/relationships/image" Target="../media/image18.jpg"/><Relationship Id="rId6" Type="http://schemas.openxmlformats.org/officeDocument/2006/relationships/image" Target="../media/image8.jpg"/><Relationship Id="rId7" Type="http://schemas.openxmlformats.org/officeDocument/2006/relationships/image" Target="../media/image9.jpg"/><Relationship Id="rId8"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4.gif"/><Relationship Id="rId4" Type="http://schemas.openxmlformats.org/officeDocument/2006/relationships/image" Target="../media/image6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24.jpg"/><Relationship Id="rId6"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28.jpg"/><Relationship Id="rId5" Type="http://schemas.openxmlformats.org/officeDocument/2006/relationships/image" Target="../media/image12.jpg"/><Relationship Id="rId6"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8.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2F5496"/>
        </a:solidFill>
      </p:bgPr>
    </p:bg>
    <p:spTree>
      <p:nvGrpSpPr>
        <p:cNvPr id="71" name="Shape 71"/>
        <p:cNvGrpSpPr/>
        <p:nvPr/>
      </p:nvGrpSpPr>
      <p:grpSpPr>
        <a:xfrm>
          <a:off x="0" y="0"/>
          <a:ext cx="0" cy="0"/>
          <a:chOff x="0" y="0"/>
          <a:chExt cx="0" cy="0"/>
        </a:xfrm>
      </p:grpSpPr>
      <p:sp>
        <p:nvSpPr>
          <p:cNvPr id="72" name="Google Shape;72;p17"/>
          <p:cNvSpPr txBox="1"/>
          <p:nvPr/>
        </p:nvSpPr>
        <p:spPr>
          <a:xfrm>
            <a:off x="1025948" y="1242678"/>
            <a:ext cx="7331700" cy="881400"/>
          </a:xfrm>
          <a:prstGeom prst="rect">
            <a:avLst/>
          </a:prstGeom>
          <a:noFill/>
          <a:ln>
            <a:noFill/>
          </a:ln>
        </p:spPr>
        <p:txBody>
          <a:bodyPr anchorCtr="0" anchor="b" bIns="68575" lIns="68575" spcFirstLastPara="1" rIns="68575" wrap="square" tIns="68575">
            <a:noAutofit/>
          </a:bodyPr>
          <a:lstStyle/>
          <a:p>
            <a:pPr indent="0" lvl="0" marL="0" marR="0" rtl="0" algn="ctr">
              <a:lnSpc>
                <a:spcPct val="100000"/>
              </a:lnSpc>
              <a:spcBef>
                <a:spcPts val="0"/>
              </a:spcBef>
              <a:spcAft>
                <a:spcPts val="0"/>
              </a:spcAft>
              <a:buClr>
                <a:srgbClr val="5B9BD5"/>
              </a:buClr>
              <a:buSzPts val="5400"/>
              <a:buFont typeface="PT Sans Narrow"/>
              <a:buNone/>
            </a:pPr>
            <a:r>
              <a:rPr b="1" lang="zh-CN" sz="3600">
                <a:solidFill>
                  <a:srgbClr val="FFFFFF"/>
                </a:solidFill>
              </a:rPr>
              <a:t>Introduction To Tensorflow</a:t>
            </a:r>
            <a:endParaRPr b="1" i="0" sz="3600" u="none" cap="none" strike="noStrike">
              <a:solidFill>
                <a:srgbClr val="FFFFFF"/>
              </a:solidFill>
              <a:latin typeface="Arial"/>
              <a:ea typeface="Arial"/>
              <a:cs typeface="Arial"/>
              <a:sym typeface="Arial"/>
            </a:endParaRPr>
          </a:p>
        </p:txBody>
      </p:sp>
      <p:sp>
        <p:nvSpPr>
          <p:cNvPr id="73" name="Google Shape;73;p17"/>
          <p:cNvSpPr txBox="1"/>
          <p:nvPr/>
        </p:nvSpPr>
        <p:spPr>
          <a:xfrm>
            <a:off x="2279089" y="2415591"/>
            <a:ext cx="4828200" cy="12222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44546A"/>
              </a:buClr>
              <a:buSzPts val="2100"/>
              <a:buFont typeface="Open Sans"/>
              <a:buNone/>
            </a:pPr>
            <a:r>
              <a:rPr b="1" i="1" lang="zh-CN" sz="2100">
                <a:solidFill>
                  <a:srgbClr val="EDEDED"/>
                </a:solidFill>
                <a:latin typeface="Open Sans"/>
                <a:ea typeface="Open Sans"/>
                <a:cs typeface="Open Sans"/>
                <a:sym typeface="Open Sans"/>
              </a:rPr>
              <a:t>Workshop for NDSC 2019</a:t>
            </a:r>
            <a:endParaRPr b="1" i="1" sz="2100" u="none" cap="none" strike="noStrike">
              <a:solidFill>
                <a:srgbClr val="EDEDED"/>
              </a:solidFill>
              <a:latin typeface="Open Sans"/>
              <a:ea typeface="Open Sans"/>
              <a:cs typeface="Open Sans"/>
              <a:sym typeface="Open Sans"/>
            </a:endParaRPr>
          </a:p>
        </p:txBody>
      </p:sp>
      <p:sp>
        <p:nvSpPr>
          <p:cNvPr id="74" name="Google Shape;74;p17"/>
          <p:cNvSpPr txBox="1"/>
          <p:nvPr/>
        </p:nvSpPr>
        <p:spPr>
          <a:xfrm>
            <a:off x="3057694" y="3497081"/>
            <a:ext cx="3268200" cy="6684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FFFFFF"/>
                </a:solidFill>
                <a:latin typeface="Arial"/>
                <a:ea typeface="Arial"/>
                <a:cs typeface="Arial"/>
                <a:sym typeface="Arial"/>
              </a:rPr>
              <a:t>Paul Yuan</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zh-CN">
                <a:solidFill>
                  <a:srgbClr val="FFFFFF"/>
                </a:solidFill>
              </a:rPr>
              <a:t>yanchengyuanmath@gmail.com</a:t>
            </a:r>
            <a:endParaRPr>
              <a:solidFill>
                <a:srgbClr val="FFFFFF"/>
              </a:solidFill>
            </a:endParaRPr>
          </a:p>
        </p:txBody>
      </p:sp>
      <p:sp>
        <p:nvSpPr>
          <p:cNvPr id="75" name="Google Shape;75;p17"/>
          <p:cNvSpPr/>
          <p:nvPr/>
        </p:nvSpPr>
        <p:spPr>
          <a:xfrm>
            <a:off x="6823716" y="3103736"/>
            <a:ext cx="1763400" cy="1696800"/>
          </a:xfrm>
          <a:prstGeom prst="ellipse">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pic>
        <p:nvPicPr>
          <p:cNvPr id="76" name="Google Shape;76;p17"/>
          <p:cNvPicPr preferRelativeResize="0"/>
          <p:nvPr/>
        </p:nvPicPr>
        <p:blipFill>
          <a:blip r:embed="rId4">
            <a:alphaModFix/>
          </a:blip>
          <a:stretch>
            <a:fillRect/>
          </a:stretch>
        </p:blipFill>
        <p:spPr>
          <a:xfrm>
            <a:off x="0" y="-3"/>
            <a:ext cx="1462100" cy="1495726"/>
          </a:xfrm>
          <a:prstGeom prst="rect">
            <a:avLst/>
          </a:prstGeom>
          <a:noFill/>
          <a:ln>
            <a:noFill/>
          </a:ln>
        </p:spPr>
      </p:pic>
      <p:pic>
        <p:nvPicPr>
          <p:cNvPr id="77" name="Google Shape;77;p17"/>
          <p:cNvPicPr preferRelativeResize="0"/>
          <p:nvPr/>
        </p:nvPicPr>
        <p:blipFill>
          <a:blip r:embed="rId5">
            <a:alphaModFix/>
          </a:blip>
          <a:stretch>
            <a:fillRect/>
          </a:stretch>
        </p:blipFill>
        <p:spPr>
          <a:xfrm>
            <a:off x="7515370" y="0"/>
            <a:ext cx="1628629" cy="1242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txBox="1"/>
          <p:nvPr/>
        </p:nvSpPr>
        <p:spPr>
          <a:xfrm>
            <a:off x="233774" y="152614"/>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accent1"/>
              </a:buClr>
              <a:buSzPts val="2700"/>
              <a:buFont typeface="PT Sans Narrow"/>
              <a:buNone/>
            </a:pPr>
            <a:r>
              <a:rPr b="1" i="0" lang="zh-CN" sz="2700" u="none" cap="none" strike="noStrike">
                <a:solidFill>
                  <a:srgbClr val="333333"/>
                </a:solidFill>
                <a:highlight>
                  <a:srgbClr val="FFFFFF"/>
                </a:highlight>
                <a:latin typeface="PT Sans Narrow"/>
                <a:ea typeface="PT Sans Narrow"/>
                <a:cs typeface="PT Sans Narrow"/>
                <a:sym typeface="PT Sans Narrow"/>
              </a:rPr>
              <a:t>The Pipeline of Machine Learning Projects(Checklist)</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194" name="Google Shape;194;p26"/>
          <p:cNvSpPr txBox="1"/>
          <p:nvPr/>
        </p:nvSpPr>
        <p:spPr>
          <a:xfrm>
            <a:off x="478703" y="1213757"/>
            <a:ext cx="8567400" cy="318540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Understand the problem and draw the big picture.</a:t>
            </a:r>
            <a:endParaRPr sz="1100"/>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Get data.</a:t>
            </a:r>
            <a:endParaRPr sz="1100"/>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Explore the data: gain some insights.</a:t>
            </a:r>
            <a:endParaRPr sz="1100"/>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Data preprocessing and feature engineering.</a:t>
            </a:r>
            <a:endParaRPr sz="1100"/>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Explore some reasonable machine learning models.</a:t>
            </a:r>
            <a:endParaRPr sz="1100"/>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Finetune your models and combine them to form the best solution.</a:t>
            </a:r>
            <a:endParaRPr sz="1100"/>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Well-document your solution.</a:t>
            </a:r>
            <a:endParaRPr sz="1100"/>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AutoNum type="arabicPeriod"/>
            </a:pPr>
            <a:r>
              <a:rPr b="0" i="0" lang="zh-CN" sz="1400" u="none" cap="none" strike="noStrike">
                <a:solidFill>
                  <a:srgbClr val="000000"/>
                </a:solidFill>
                <a:latin typeface="Arial"/>
                <a:ea typeface="Arial"/>
                <a:cs typeface="Arial"/>
                <a:sym typeface="Arial"/>
              </a:rPr>
              <a:t>Launch, monitor and maintain your system.</a:t>
            </a:r>
            <a:endParaRPr sz="11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16"/>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Run Them!</a:t>
            </a:r>
            <a:endParaRPr sz="3600"/>
          </a:p>
        </p:txBody>
      </p:sp>
      <p:sp>
        <p:nvSpPr>
          <p:cNvPr id="815" name="Google Shape;815;p116"/>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rPr lang="zh-CN" sz="1800">
                <a:latin typeface="Consolas"/>
                <a:ea typeface="Consolas"/>
                <a:cs typeface="Consolas"/>
                <a:sym typeface="Consolas"/>
              </a:rPr>
              <a:t>with tf.Session() as sess:</a:t>
            </a:r>
            <a:endParaRPr sz="1800">
              <a:latin typeface="Consolas"/>
              <a:ea typeface="Consolas"/>
              <a:cs typeface="Consolas"/>
              <a:sym typeface="Consolas"/>
            </a:endParaRPr>
          </a:p>
          <a:p>
            <a:pPr indent="457200" lvl="0" marL="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loss_batch, _, summary = sess.run([loss, </a:t>
            </a:r>
            <a:endParaRPr sz="1800">
              <a:latin typeface="Consolas"/>
              <a:ea typeface="Consolas"/>
              <a:cs typeface="Consolas"/>
              <a:sym typeface="Consolas"/>
            </a:endParaRPr>
          </a:p>
          <a:p>
            <a:pPr indent="457200" lvl="0" marL="228600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       			optimizer, </a:t>
            </a:r>
            <a:endParaRPr sz="1800">
              <a:latin typeface="Consolas"/>
              <a:ea typeface="Consolas"/>
              <a:cs typeface="Consolas"/>
              <a:sym typeface="Consolas"/>
            </a:endParaRPr>
          </a:p>
          <a:p>
            <a:pPr indent="0" lvl="0" marL="320040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  			summary_op])</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17"/>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Write Summaries to File</a:t>
            </a:r>
            <a:endParaRPr sz="3600"/>
          </a:p>
        </p:txBody>
      </p:sp>
      <p:sp>
        <p:nvSpPr>
          <p:cNvPr id="821" name="Google Shape;821;p11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rPr lang="zh-CN" sz="1800">
                <a:latin typeface="Consolas"/>
                <a:ea typeface="Consolas"/>
                <a:cs typeface="Consolas"/>
                <a:sym typeface="Consolas"/>
              </a:rPr>
              <a:t>writer = tf.summary.FileWriter('./graphs', sess.graph)</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rPr lang="zh-CN" sz="1800">
                <a:latin typeface="Consolas"/>
                <a:ea typeface="Consolas"/>
                <a:cs typeface="Consolas"/>
                <a:sym typeface="Consolas"/>
              </a:rPr>
              <a:t>writer.add_summary(summary, global_step=step)</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zh-CN" sz="1800">
                <a:solidFill>
                  <a:srgbClr val="0000FF"/>
                </a:solidFill>
                <a:latin typeface="Consolas"/>
                <a:ea typeface="Consolas"/>
                <a:cs typeface="Consolas"/>
                <a:sym typeface="Consolas"/>
              </a:rPr>
              <a:t>You Can Visualize Your Training Process on Tensorboard Real-Time Now!!!</a:t>
            </a:r>
            <a:endParaRPr b="1" sz="1800">
              <a:solidFill>
                <a:srgbClr val="0000FF"/>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18"/>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What’s the Future?</a:t>
            </a:r>
            <a:endParaRPr/>
          </a:p>
        </p:txBody>
      </p:sp>
      <p:sp>
        <p:nvSpPr>
          <p:cNvPr id="827" name="Google Shape;827;p118"/>
          <p:cNvSpPr txBox="1"/>
          <p:nvPr/>
        </p:nvSpPr>
        <p:spPr>
          <a:xfrm>
            <a:off x="585725" y="2058529"/>
            <a:ext cx="8145000" cy="894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zh-CN" sz="5200">
                <a:solidFill>
                  <a:srgbClr val="0070C0"/>
                </a:solidFill>
                <a:latin typeface="Georgia"/>
                <a:ea typeface="Georgia"/>
                <a:cs typeface="Georgia"/>
                <a:sym typeface="Georgia"/>
              </a:rPr>
              <a:t>Eager Execution</a:t>
            </a:r>
            <a:endParaRPr sz="5200">
              <a:solidFill>
                <a:srgbClr val="0070C0"/>
              </a:solidFill>
              <a:latin typeface="Georgia"/>
              <a:ea typeface="Georgia"/>
              <a:cs typeface="Georgia"/>
              <a:sym typeface="Georgia"/>
            </a:endParaRPr>
          </a:p>
        </p:txBody>
      </p:sp>
      <p:sp>
        <p:nvSpPr>
          <p:cNvPr id="828" name="Google Shape;828;p118"/>
          <p:cNvSpPr txBox="1"/>
          <p:nvPr/>
        </p:nvSpPr>
        <p:spPr>
          <a:xfrm>
            <a:off x="2343600" y="3034950"/>
            <a:ext cx="47148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19"/>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Why Eager Execution ?</a:t>
            </a:r>
            <a:endParaRPr/>
          </a:p>
        </p:txBody>
      </p:sp>
      <p:sp>
        <p:nvSpPr>
          <p:cNvPr id="834" name="Google Shape;834;p119"/>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CN" sz="1800">
                <a:solidFill>
                  <a:srgbClr val="0070C0"/>
                </a:solidFill>
                <a:latin typeface="Georgia"/>
                <a:ea typeface="Georgia"/>
                <a:cs typeface="Georgia"/>
                <a:sym typeface="Georgia"/>
              </a:rPr>
              <a:t>Static Graphs are ...</a:t>
            </a:r>
            <a:endParaRPr b="1" sz="1800">
              <a:solidFill>
                <a:srgbClr val="0070C0"/>
              </a:solidFill>
              <a:latin typeface="Georgia"/>
              <a:ea typeface="Georgia"/>
              <a:cs typeface="Georgia"/>
              <a:sym typeface="Georgia"/>
            </a:endParaRPr>
          </a:p>
          <a:p>
            <a:pPr indent="0" lvl="0" marL="0" rtl="0" algn="l">
              <a:lnSpc>
                <a:spcPct val="115000"/>
              </a:lnSpc>
              <a:spcBef>
                <a:spcPts val="0"/>
              </a:spcBef>
              <a:spcAft>
                <a:spcPts val="0"/>
              </a:spcAft>
              <a:buNone/>
            </a:pPr>
            <a:r>
              <a:rPr b="1" lang="zh-CN" sz="1800">
                <a:solidFill>
                  <a:srgbClr val="595959"/>
                </a:solidFill>
                <a:latin typeface="Georgia"/>
                <a:ea typeface="Georgia"/>
                <a:cs typeface="Georgia"/>
                <a:sym typeface="Georgia"/>
              </a:rPr>
              <a:t>Optimizable</a:t>
            </a:r>
            <a:endParaRPr b="1"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automatic buffer reuse</a:t>
            </a:r>
            <a:endParaRPr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constant folding</a:t>
            </a:r>
            <a:endParaRPr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inter-op parallelism</a:t>
            </a:r>
            <a:endParaRPr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automatic trade-off between compute and memory</a:t>
            </a:r>
            <a:endParaRPr sz="1800">
              <a:solidFill>
                <a:srgbClr val="595959"/>
              </a:solidFill>
              <a:latin typeface="Georgia"/>
              <a:ea typeface="Georgia"/>
              <a:cs typeface="Georgia"/>
              <a:sym typeface="Georgia"/>
            </a:endParaRPr>
          </a:p>
          <a:p>
            <a:pPr indent="0" lvl="0" marL="0" rtl="0" algn="l">
              <a:lnSpc>
                <a:spcPct val="115000"/>
              </a:lnSpc>
              <a:spcBef>
                <a:spcPts val="1600"/>
              </a:spcBef>
              <a:spcAft>
                <a:spcPts val="0"/>
              </a:spcAft>
              <a:buNone/>
            </a:pPr>
            <a:r>
              <a:rPr b="1" lang="zh-CN" sz="1800">
                <a:solidFill>
                  <a:srgbClr val="595959"/>
                </a:solidFill>
                <a:latin typeface="Georgia"/>
                <a:ea typeface="Georgia"/>
                <a:cs typeface="Georgia"/>
                <a:sym typeface="Georgia"/>
              </a:rPr>
              <a:t>Deployable</a:t>
            </a:r>
            <a:endParaRPr b="1"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the Graph is an intermediate representation for models</a:t>
            </a:r>
            <a:endParaRPr sz="1800">
              <a:solidFill>
                <a:srgbClr val="595959"/>
              </a:solidFill>
              <a:latin typeface="Georgia"/>
              <a:ea typeface="Georgia"/>
              <a:cs typeface="Georgia"/>
              <a:sym typeface="Georgia"/>
            </a:endParaRPr>
          </a:p>
          <a:p>
            <a:pPr indent="0" lvl="0" marL="0" rtl="0" algn="l">
              <a:lnSpc>
                <a:spcPct val="115000"/>
              </a:lnSpc>
              <a:spcBef>
                <a:spcPts val="1600"/>
              </a:spcBef>
              <a:spcAft>
                <a:spcPts val="0"/>
              </a:spcAft>
              <a:buNone/>
            </a:pPr>
            <a:r>
              <a:rPr b="1" lang="zh-CN" sz="1800">
                <a:solidFill>
                  <a:srgbClr val="595959"/>
                </a:solidFill>
                <a:latin typeface="Georgia"/>
                <a:ea typeface="Georgia"/>
                <a:cs typeface="Georgia"/>
                <a:sym typeface="Georgia"/>
              </a:rPr>
              <a:t>Rewritable</a:t>
            </a:r>
            <a:endParaRPr b="1"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experiment with automatic device placement or quantization</a:t>
            </a:r>
            <a:endParaRPr sz="1800">
              <a:solidFill>
                <a:srgbClr val="595959"/>
              </a:solidFill>
              <a:latin typeface="Georgia"/>
              <a:ea typeface="Georgia"/>
              <a:cs typeface="Georgia"/>
              <a:sym typeface="Georgia"/>
            </a:endParaRPr>
          </a:p>
          <a:p>
            <a:pPr indent="0" lvl="0" marL="0" rtl="0" algn="l">
              <a:lnSpc>
                <a:spcPct val="115000"/>
              </a:lnSpc>
              <a:spcBef>
                <a:spcPts val="1600"/>
              </a:spcBef>
              <a:spcAft>
                <a:spcPts val="0"/>
              </a:spcAft>
              <a:buNone/>
            </a:pPr>
            <a:r>
              <a:t/>
            </a:r>
            <a:endParaRPr sz="1800">
              <a:solidFill>
                <a:srgbClr val="595959"/>
              </a:solidFill>
              <a:latin typeface="Georgia"/>
              <a:ea typeface="Georgia"/>
              <a:cs typeface="Georgia"/>
              <a:sym typeface="Georgia"/>
            </a:endParaRPr>
          </a:p>
          <a:p>
            <a:pPr indent="0" lvl="0" marL="0" rtl="0" algn="l">
              <a:lnSpc>
                <a:spcPct val="115000"/>
              </a:lnSpc>
              <a:spcBef>
                <a:spcPts val="1600"/>
              </a:spcBef>
              <a:spcAft>
                <a:spcPts val="1600"/>
              </a:spcAft>
              <a:buNone/>
            </a:pPr>
            <a:r>
              <a:t/>
            </a:r>
            <a:endParaRPr sz="1800">
              <a:solidFill>
                <a:srgbClr val="595959"/>
              </a:solidFill>
              <a:latin typeface="Georgia"/>
              <a:ea typeface="Georgia"/>
              <a:cs typeface="Georgia"/>
              <a:sym typeface="Georgia"/>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20"/>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Why Eager Execution ?</a:t>
            </a:r>
            <a:endParaRPr/>
          </a:p>
        </p:txBody>
      </p:sp>
      <p:sp>
        <p:nvSpPr>
          <p:cNvPr id="840" name="Google Shape;840;p120"/>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CN" sz="1800">
                <a:solidFill>
                  <a:srgbClr val="0070C0"/>
                </a:solidFill>
                <a:latin typeface="Georgia"/>
                <a:ea typeface="Georgia"/>
                <a:cs typeface="Georgia"/>
                <a:sym typeface="Georgia"/>
              </a:rPr>
              <a:t>But ...</a:t>
            </a:r>
            <a:endParaRPr b="1" sz="1800">
              <a:solidFill>
                <a:srgbClr val="0070C0"/>
              </a:solidFill>
              <a:latin typeface="Georgia"/>
              <a:ea typeface="Georgia"/>
              <a:cs typeface="Georgia"/>
              <a:sym typeface="Georgia"/>
            </a:endParaRPr>
          </a:p>
          <a:p>
            <a:pPr indent="0" lvl="0" marL="0" rtl="0" algn="l">
              <a:lnSpc>
                <a:spcPct val="115000"/>
              </a:lnSpc>
              <a:spcBef>
                <a:spcPts val="0"/>
              </a:spcBef>
              <a:spcAft>
                <a:spcPts val="0"/>
              </a:spcAft>
              <a:buNone/>
            </a:pPr>
            <a:r>
              <a:rPr b="1" lang="zh-CN" sz="1800">
                <a:solidFill>
                  <a:srgbClr val="595959"/>
                </a:solidFill>
                <a:latin typeface="Georgia"/>
                <a:ea typeface="Georgia"/>
                <a:cs typeface="Georgia"/>
                <a:sym typeface="Georgia"/>
              </a:rPr>
              <a:t>Difficult to debug</a:t>
            </a:r>
            <a:endParaRPr b="1"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errors are reported long after graph construction</a:t>
            </a:r>
            <a:endParaRPr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execution cannot be debugged with </a:t>
            </a:r>
            <a:r>
              <a:rPr lang="zh-CN" sz="1800">
                <a:solidFill>
                  <a:srgbClr val="595959"/>
                </a:solidFill>
                <a:latin typeface="Courier New"/>
                <a:ea typeface="Courier New"/>
                <a:cs typeface="Courier New"/>
                <a:sym typeface="Courier New"/>
              </a:rPr>
              <a:t>pdb</a:t>
            </a:r>
            <a:r>
              <a:rPr lang="zh-CN" sz="1800">
                <a:solidFill>
                  <a:srgbClr val="595959"/>
                </a:solidFill>
                <a:latin typeface="Georgia"/>
                <a:ea typeface="Georgia"/>
                <a:cs typeface="Georgia"/>
                <a:sym typeface="Georgia"/>
              </a:rPr>
              <a:t> or print statements</a:t>
            </a:r>
            <a:endParaRPr sz="1800">
              <a:solidFill>
                <a:srgbClr val="595959"/>
              </a:solidFill>
              <a:latin typeface="Georgia"/>
              <a:ea typeface="Georgia"/>
              <a:cs typeface="Georgia"/>
              <a:sym typeface="Georgia"/>
            </a:endParaRPr>
          </a:p>
          <a:p>
            <a:pPr indent="0" lvl="0" marL="0" rtl="0" algn="l">
              <a:lnSpc>
                <a:spcPct val="115000"/>
              </a:lnSpc>
              <a:spcBef>
                <a:spcPts val="1600"/>
              </a:spcBef>
              <a:spcAft>
                <a:spcPts val="0"/>
              </a:spcAft>
              <a:buNone/>
            </a:pPr>
            <a:r>
              <a:rPr b="1" lang="zh-CN" sz="1800">
                <a:solidFill>
                  <a:srgbClr val="595959"/>
                </a:solidFill>
                <a:latin typeface="Georgia"/>
                <a:ea typeface="Georgia"/>
                <a:cs typeface="Georgia"/>
                <a:sym typeface="Georgia"/>
              </a:rPr>
              <a:t>Un-Pythonic</a:t>
            </a:r>
            <a:endParaRPr b="1"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writing a TensorFlow program is an exercise in metaprogramming</a:t>
            </a:r>
            <a:endParaRPr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control flow (e.g., </a:t>
            </a:r>
            <a:r>
              <a:rPr lang="zh-CN" sz="1800">
                <a:solidFill>
                  <a:srgbClr val="595959"/>
                </a:solidFill>
                <a:latin typeface="Source Code Pro"/>
                <a:ea typeface="Source Code Pro"/>
                <a:cs typeface="Source Code Pro"/>
                <a:sym typeface="Source Code Pro"/>
              </a:rPr>
              <a:t>tf.while_loop</a:t>
            </a:r>
            <a:r>
              <a:rPr lang="zh-CN" sz="1800">
                <a:solidFill>
                  <a:srgbClr val="595959"/>
                </a:solidFill>
                <a:latin typeface="Georgia"/>
                <a:ea typeface="Georgia"/>
                <a:cs typeface="Georgia"/>
                <a:sym typeface="Georgia"/>
              </a:rPr>
              <a:t>) differs from Python</a:t>
            </a:r>
            <a:endParaRPr sz="18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can't easily mix graph construction with custom data structures</a:t>
            </a:r>
            <a:endParaRPr sz="1800">
              <a:solidFill>
                <a:srgbClr val="595959"/>
              </a:solidFill>
              <a:latin typeface="Georgia"/>
              <a:ea typeface="Georgia"/>
              <a:cs typeface="Georgia"/>
              <a:sym typeface="Georgia"/>
            </a:endParaRPr>
          </a:p>
          <a:p>
            <a:pPr indent="0" lvl="0" marL="0" rtl="0" algn="l">
              <a:lnSpc>
                <a:spcPct val="115000"/>
              </a:lnSpc>
              <a:spcBef>
                <a:spcPts val="1600"/>
              </a:spcBef>
              <a:spcAft>
                <a:spcPts val="0"/>
              </a:spcAft>
              <a:buNone/>
            </a:pPr>
            <a:r>
              <a:t/>
            </a:r>
            <a:endParaRPr sz="1800">
              <a:solidFill>
                <a:srgbClr val="595959"/>
              </a:solidFill>
              <a:latin typeface="Georgia"/>
              <a:ea typeface="Georgia"/>
              <a:cs typeface="Georgia"/>
              <a:sym typeface="Georgia"/>
            </a:endParaRPr>
          </a:p>
          <a:p>
            <a:pPr indent="0" lvl="0" marL="0" rtl="0" algn="l">
              <a:lnSpc>
                <a:spcPct val="115000"/>
              </a:lnSpc>
              <a:spcBef>
                <a:spcPts val="1600"/>
              </a:spcBef>
              <a:spcAft>
                <a:spcPts val="1600"/>
              </a:spcAft>
              <a:buNone/>
            </a:pPr>
            <a:r>
              <a:t/>
            </a:r>
            <a:endParaRPr sz="1800">
              <a:solidFill>
                <a:srgbClr val="595959"/>
              </a:solidFill>
              <a:latin typeface="Georgia"/>
              <a:ea typeface="Georgia"/>
              <a:cs typeface="Georgia"/>
              <a:sym typeface="Georgia"/>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21"/>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What is Eager Execution ? </a:t>
            </a:r>
            <a:endParaRPr/>
          </a:p>
        </p:txBody>
      </p:sp>
      <p:sp>
        <p:nvSpPr>
          <p:cNvPr id="846" name="Google Shape;846;p121"/>
          <p:cNvSpPr txBox="1"/>
          <p:nvPr/>
        </p:nvSpPr>
        <p:spPr>
          <a:xfrm>
            <a:off x="921600" y="1740250"/>
            <a:ext cx="7655100" cy="26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rgbClr val="595959"/>
                </a:solidFill>
                <a:latin typeface="Georgia"/>
                <a:ea typeface="Georgia"/>
                <a:cs typeface="Georgia"/>
                <a:sym typeface="Georgia"/>
              </a:rPr>
              <a:t>"A </a:t>
            </a:r>
            <a:r>
              <a:rPr lang="zh-CN" sz="2400">
                <a:solidFill>
                  <a:srgbClr val="0070C0"/>
                </a:solidFill>
                <a:latin typeface="Georgia"/>
                <a:ea typeface="Georgia"/>
                <a:cs typeface="Georgia"/>
                <a:sym typeface="Georgia"/>
              </a:rPr>
              <a:t>NumPy-like library</a:t>
            </a:r>
            <a:r>
              <a:rPr lang="zh-CN" sz="2400">
                <a:solidFill>
                  <a:srgbClr val="595959"/>
                </a:solidFill>
                <a:latin typeface="Georgia"/>
                <a:ea typeface="Georgia"/>
                <a:cs typeface="Georgia"/>
                <a:sym typeface="Georgia"/>
              </a:rPr>
              <a:t> for numerical computation </a:t>
            </a:r>
            <a:r>
              <a:rPr lang="zh-CN" sz="2400">
                <a:solidFill>
                  <a:srgbClr val="0070C0"/>
                </a:solidFill>
                <a:latin typeface="Georgia"/>
                <a:ea typeface="Georgia"/>
                <a:cs typeface="Georgia"/>
                <a:sym typeface="Georgia"/>
              </a:rPr>
              <a:t>with</a:t>
            </a:r>
            <a:r>
              <a:rPr lang="zh-CN" sz="2400">
                <a:solidFill>
                  <a:srgbClr val="595959"/>
                </a:solidFill>
                <a:latin typeface="Georgia"/>
                <a:ea typeface="Georgia"/>
                <a:cs typeface="Georgia"/>
                <a:sym typeface="Georgia"/>
              </a:rPr>
              <a:t> support for GPU acceleration and </a:t>
            </a:r>
            <a:r>
              <a:rPr lang="zh-CN" sz="2400">
                <a:solidFill>
                  <a:srgbClr val="0070C0"/>
                </a:solidFill>
                <a:latin typeface="Georgia"/>
                <a:ea typeface="Georgia"/>
                <a:cs typeface="Georgia"/>
                <a:sym typeface="Georgia"/>
              </a:rPr>
              <a:t>automatic differentiation</a:t>
            </a:r>
            <a:r>
              <a:rPr lang="zh-CN" sz="2400">
                <a:solidFill>
                  <a:srgbClr val="595959"/>
                </a:solidFill>
                <a:latin typeface="Georgia"/>
                <a:ea typeface="Georgia"/>
                <a:cs typeface="Georgia"/>
                <a:sym typeface="Georgia"/>
              </a:rPr>
              <a:t>, and a flexible platform for</a:t>
            </a:r>
            <a:r>
              <a:rPr lang="zh-CN" sz="2400">
                <a:solidFill>
                  <a:srgbClr val="0070C0"/>
                </a:solidFill>
                <a:latin typeface="Georgia"/>
                <a:ea typeface="Georgia"/>
                <a:cs typeface="Georgia"/>
                <a:sym typeface="Georgia"/>
              </a:rPr>
              <a:t> machine learning research</a:t>
            </a:r>
            <a:r>
              <a:rPr lang="zh-CN" sz="2400">
                <a:solidFill>
                  <a:srgbClr val="595959"/>
                </a:solidFill>
                <a:latin typeface="Georgia"/>
                <a:ea typeface="Georgia"/>
                <a:cs typeface="Georgia"/>
                <a:sym typeface="Georgia"/>
              </a:rPr>
              <a:t> and </a:t>
            </a:r>
            <a:r>
              <a:rPr lang="zh-CN" sz="2400">
                <a:solidFill>
                  <a:srgbClr val="0070C0"/>
                </a:solidFill>
                <a:latin typeface="Georgia"/>
                <a:ea typeface="Georgia"/>
                <a:cs typeface="Georgia"/>
                <a:sym typeface="Georgia"/>
              </a:rPr>
              <a:t>experimentation</a:t>
            </a:r>
            <a:r>
              <a:rPr lang="zh-CN" sz="2400">
                <a:solidFill>
                  <a:srgbClr val="595959"/>
                </a:solidFill>
                <a:latin typeface="Georgia"/>
                <a:ea typeface="Georgia"/>
                <a:cs typeface="Georgia"/>
                <a:sym typeface="Georgia"/>
              </a:rPr>
              <a:t>."</a:t>
            </a:r>
            <a:endParaRPr sz="2400">
              <a:solidFill>
                <a:srgbClr val="595959"/>
              </a:solidFill>
              <a:latin typeface="Georgia"/>
              <a:ea typeface="Georgia"/>
              <a:cs typeface="Georgia"/>
              <a:sym typeface="Georgia"/>
            </a:endParaRPr>
          </a:p>
          <a:p>
            <a:pPr indent="-342900" lvl="0" marL="457200" rtl="0" algn="l">
              <a:lnSpc>
                <a:spcPct val="115000"/>
              </a:lnSpc>
              <a:spcBef>
                <a:spcPts val="0"/>
              </a:spcBef>
              <a:spcAft>
                <a:spcPts val="0"/>
              </a:spcAft>
              <a:buClr>
                <a:srgbClr val="595959"/>
              </a:buClr>
              <a:buSzPts val="1800"/>
              <a:buFont typeface="Georgia"/>
              <a:buChar char="-"/>
            </a:pPr>
            <a:r>
              <a:rPr lang="zh-CN" sz="1800">
                <a:solidFill>
                  <a:srgbClr val="595959"/>
                </a:solidFill>
                <a:latin typeface="Georgia"/>
                <a:ea typeface="Georgia"/>
                <a:cs typeface="Georgia"/>
                <a:sym typeface="Georgia"/>
              </a:rPr>
              <a:t>the eager execution </a:t>
            </a:r>
            <a:r>
              <a:rPr lang="zh-CN" sz="1800" u="sng">
                <a:solidFill>
                  <a:srgbClr val="4DD0E1"/>
                </a:solidFill>
                <a:latin typeface="Georgia"/>
                <a:ea typeface="Georgia"/>
                <a:cs typeface="Georgia"/>
                <a:sym typeface="Georgia"/>
                <a:hlinkClick r:id="rId3"/>
              </a:rPr>
              <a:t>user guide</a:t>
            </a:r>
            <a:endParaRPr i="1" sz="1800">
              <a:solidFill>
                <a:srgbClr val="7BAAF7"/>
              </a:solidFill>
              <a:latin typeface="Georgia"/>
              <a:ea typeface="Georgia"/>
              <a:cs typeface="Georgia"/>
              <a:sym typeface="Georgia"/>
            </a:endParaRPr>
          </a:p>
          <a:p>
            <a:pPr indent="0" lvl="0" marL="0" rtl="0" algn="ctr">
              <a:spcBef>
                <a:spcPts val="1600"/>
              </a:spcBef>
              <a:spcAft>
                <a:spcPts val="0"/>
              </a:spcAft>
              <a:buNone/>
            </a:pPr>
            <a:r>
              <a:t/>
            </a:r>
            <a:endParaRPr sz="2400">
              <a:solidFill>
                <a:srgbClr val="595959"/>
              </a:solidFill>
              <a:latin typeface="Georgia"/>
              <a:ea typeface="Georgia"/>
              <a:cs typeface="Georgia"/>
              <a:sym typeface="Georgia"/>
            </a:endParaRPr>
          </a:p>
          <a:p>
            <a:pPr indent="0" lvl="0" marL="0" rtl="0" algn="l">
              <a:spcBef>
                <a:spcPts val="0"/>
              </a:spcBef>
              <a:spcAft>
                <a:spcPts val="0"/>
              </a:spcAft>
              <a:buNone/>
            </a:pPr>
            <a:r>
              <a:t/>
            </a:r>
            <a:endParaRPr sz="2400">
              <a:solidFill>
                <a:srgbClr val="595959"/>
              </a:solidFill>
              <a:latin typeface="Georgia"/>
              <a:ea typeface="Georgia"/>
              <a:cs typeface="Georgia"/>
              <a:sym typeface="Georgia"/>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22"/>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Enable Eager Execution</a:t>
            </a:r>
            <a:endParaRPr/>
          </a:p>
        </p:txBody>
      </p:sp>
      <p:sp>
        <p:nvSpPr>
          <p:cNvPr id="852" name="Google Shape;852;p122"/>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0" lvl="0" marL="0" marR="76200" rtl="0" algn="ctr">
              <a:spcBef>
                <a:spcPts val="1200"/>
              </a:spcBef>
              <a:spcAft>
                <a:spcPts val="0"/>
              </a:spcAft>
              <a:buClr>
                <a:schemeClr val="dk1"/>
              </a:buClr>
              <a:buSzPts val="1100"/>
              <a:buFont typeface="Arial"/>
              <a:buNone/>
            </a:pPr>
            <a:r>
              <a:rPr b="1" lang="zh-CN" sz="2400">
                <a:solidFill>
                  <a:srgbClr val="3B78E7"/>
                </a:solidFill>
                <a:latin typeface="Courier New"/>
                <a:ea typeface="Courier New"/>
                <a:cs typeface="Courier New"/>
                <a:sym typeface="Courier New"/>
              </a:rPr>
              <a:t>import</a:t>
            </a:r>
            <a:r>
              <a:rPr b="1" lang="zh-CN" sz="2400">
                <a:solidFill>
                  <a:srgbClr val="37474F"/>
                </a:solidFill>
                <a:latin typeface="Courier New"/>
                <a:ea typeface="Courier New"/>
                <a:cs typeface="Courier New"/>
                <a:sym typeface="Courier New"/>
              </a:rPr>
              <a:t> tensorflow </a:t>
            </a:r>
            <a:r>
              <a:rPr b="1" lang="zh-CN" sz="2400">
                <a:solidFill>
                  <a:srgbClr val="3B78E7"/>
                </a:solidFill>
                <a:latin typeface="Courier New"/>
                <a:ea typeface="Courier New"/>
                <a:cs typeface="Courier New"/>
                <a:sym typeface="Courier New"/>
              </a:rPr>
              <a:t>as</a:t>
            </a:r>
            <a:r>
              <a:rPr b="1" lang="zh-CN" sz="2400">
                <a:solidFill>
                  <a:srgbClr val="37474F"/>
                </a:solidFill>
                <a:latin typeface="Courier New"/>
                <a:ea typeface="Courier New"/>
                <a:cs typeface="Courier New"/>
                <a:sym typeface="Courier New"/>
              </a:rPr>
              <a:t> tf</a:t>
            </a:r>
            <a:endParaRPr b="1" sz="2400">
              <a:solidFill>
                <a:srgbClr val="37474F"/>
              </a:solidFill>
              <a:latin typeface="Courier New"/>
              <a:ea typeface="Courier New"/>
              <a:cs typeface="Courier New"/>
              <a:sym typeface="Courier New"/>
            </a:endParaRPr>
          </a:p>
          <a:p>
            <a:pPr indent="0" lvl="0" marL="0" marR="76200" rtl="0" algn="ctr">
              <a:lnSpc>
                <a:spcPct val="142857"/>
              </a:lnSpc>
              <a:spcBef>
                <a:spcPts val="1200"/>
              </a:spcBef>
              <a:spcAft>
                <a:spcPts val="0"/>
              </a:spcAft>
              <a:buClr>
                <a:schemeClr val="dk1"/>
              </a:buClr>
              <a:buSzPts val="1100"/>
              <a:buFont typeface="Arial"/>
              <a:buNone/>
            </a:pPr>
            <a:r>
              <a:rPr b="1" lang="zh-CN" sz="2400">
                <a:solidFill>
                  <a:srgbClr val="37474F"/>
                </a:solidFill>
                <a:latin typeface="Courier New"/>
                <a:ea typeface="Courier New"/>
                <a:cs typeface="Courier New"/>
                <a:sym typeface="Courier New"/>
              </a:rPr>
              <a:t>tf.enable_eager_execution()</a:t>
            </a:r>
            <a:endParaRPr b="1" sz="2400">
              <a:solidFill>
                <a:srgbClr val="37474F"/>
              </a:solidFill>
              <a:latin typeface="Courier New"/>
              <a:ea typeface="Courier New"/>
              <a:cs typeface="Courier New"/>
              <a:sym typeface="Courier New"/>
            </a:endParaRPr>
          </a:p>
          <a:p>
            <a:pPr indent="0" lvl="0" marL="0" rtl="0" algn="ctr">
              <a:spcBef>
                <a:spcPts val="1200"/>
              </a:spcBef>
              <a:spcAft>
                <a:spcPts val="0"/>
              </a:spcAft>
              <a:buNone/>
            </a:pPr>
            <a:r>
              <a:t/>
            </a:r>
            <a:endParaRPr b="1" sz="18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123"/>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Illustrate Eager Execution via Simple Examples</a:t>
            </a:r>
            <a:endParaRPr/>
          </a:p>
        </p:txBody>
      </p:sp>
      <p:sp>
        <p:nvSpPr>
          <p:cNvPr id="858" name="Google Shape;858;p123"/>
          <p:cNvSpPr txBox="1"/>
          <p:nvPr>
            <p:ph idx="1" type="body"/>
          </p:nvPr>
        </p:nvSpPr>
        <p:spPr>
          <a:xfrm>
            <a:off x="311700" y="2214600"/>
            <a:ext cx="8520600" cy="7143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rPr b="1" lang="zh-CN" sz="3000">
                <a:solidFill>
                  <a:srgbClr val="0070C0"/>
                </a:solidFill>
              </a:rPr>
              <a:t>See Python Notebook</a:t>
            </a:r>
            <a:endParaRPr b="1" sz="3000">
              <a:solidFill>
                <a:srgbClr val="0070C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pic>
        <p:nvPicPr>
          <p:cNvPr id="863" name="Google Shape;863;p124"/>
          <p:cNvPicPr preferRelativeResize="0"/>
          <p:nvPr/>
        </p:nvPicPr>
        <p:blipFill>
          <a:blip r:embed="rId3">
            <a:alphaModFix/>
          </a:blip>
          <a:stretch>
            <a:fillRect/>
          </a:stretch>
        </p:blipFill>
        <p:spPr>
          <a:xfrm>
            <a:off x="986388" y="1531924"/>
            <a:ext cx="7171224" cy="2079650"/>
          </a:xfrm>
          <a:prstGeom prst="rect">
            <a:avLst/>
          </a:prstGeom>
          <a:noFill/>
          <a:ln>
            <a:noFill/>
          </a:ln>
        </p:spPr>
      </p:pic>
      <p:sp>
        <p:nvSpPr>
          <p:cNvPr id="864" name="Google Shape;864;p124"/>
          <p:cNvSpPr txBox="1"/>
          <p:nvPr/>
        </p:nvSpPr>
        <p:spPr>
          <a:xfrm>
            <a:off x="1177800" y="3955525"/>
            <a:ext cx="6788400" cy="6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t>A Scalable Interface</a:t>
            </a:r>
            <a:endParaRPr b="1" sz="18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25"/>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Why Keras ？</a:t>
            </a:r>
            <a:endParaRPr/>
          </a:p>
        </p:txBody>
      </p:sp>
      <p:sp>
        <p:nvSpPr>
          <p:cNvPr id="870" name="Google Shape;870;p125"/>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42900" lvl="0" marL="457200" rtl="0" algn="l">
              <a:lnSpc>
                <a:spcPct val="115000"/>
              </a:lnSpc>
              <a:spcBef>
                <a:spcPts val="0"/>
              </a:spcBef>
              <a:spcAft>
                <a:spcPts val="0"/>
              </a:spcAft>
              <a:buSzPts val="1800"/>
              <a:buChar char="●"/>
            </a:pPr>
            <a:r>
              <a:rPr b="1" lang="zh-CN" sz="1800">
                <a:solidFill>
                  <a:srgbClr val="404040"/>
                </a:solidFill>
              </a:rPr>
              <a:t>Keras prioritizes developer experience</a:t>
            </a:r>
            <a:br>
              <a:rPr b="1" lang="zh-CN" sz="1800">
                <a:solidFill>
                  <a:srgbClr val="404040"/>
                </a:solidFill>
              </a:rPr>
            </a:br>
            <a:endParaRPr b="1" sz="1800">
              <a:solidFill>
                <a:srgbClr val="404040"/>
              </a:solidFill>
            </a:endParaRPr>
          </a:p>
          <a:p>
            <a:pPr indent="-342900" lvl="0" marL="457200" rtl="0" algn="l">
              <a:lnSpc>
                <a:spcPct val="115000"/>
              </a:lnSpc>
              <a:spcBef>
                <a:spcPts val="0"/>
              </a:spcBef>
              <a:spcAft>
                <a:spcPts val="0"/>
              </a:spcAft>
              <a:buSzPts val="1800"/>
              <a:buChar char="●"/>
            </a:pPr>
            <a:r>
              <a:rPr b="1" lang="zh-CN" sz="1800">
                <a:solidFill>
                  <a:srgbClr val="404040"/>
                </a:solidFill>
              </a:rPr>
              <a:t>Keras has broad adoption in the industry and the research community</a:t>
            </a:r>
            <a:br>
              <a:rPr b="1" lang="zh-CN" sz="1800">
                <a:solidFill>
                  <a:srgbClr val="404040"/>
                </a:solidFill>
              </a:rPr>
            </a:br>
            <a:endParaRPr b="1" sz="1800">
              <a:solidFill>
                <a:srgbClr val="404040"/>
              </a:solidFill>
            </a:endParaRPr>
          </a:p>
          <a:p>
            <a:pPr indent="-342900" lvl="0" marL="457200" rtl="0" algn="l">
              <a:lnSpc>
                <a:spcPct val="115000"/>
              </a:lnSpc>
              <a:spcBef>
                <a:spcPts val="0"/>
              </a:spcBef>
              <a:spcAft>
                <a:spcPts val="0"/>
              </a:spcAft>
              <a:buSzPts val="1800"/>
              <a:buChar char="●"/>
            </a:pPr>
            <a:r>
              <a:rPr b="1" lang="zh-CN" sz="1800">
                <a:solidFill>
                  <a:srgbClr val="404040"/>
                </a:solidFill>
              </a:rPr>
              <a:t>Keras makes it easy to turn models into products</a:t>
            </a:r>
            <a:br>
              <a:rPr b="1" lang="zh-CN" sz="1800">
                <a:solidFill>
                  <a:srgbClr val="404040"/>
                </a:solidFill>
              </a:rPr>
            </a:br>
            <a:endParaRPr b="1" sz="1800">
              <a:solidFill>
                <a:srgbClr val="404040"/>
              </a:solidFill>
            </a:endParaRPr>
          </a:p>
          <a:p>
            <a:pPr indent="-342900" lvl="0" marL="457200" rtl="0" algn="l">
              <a:lnSpc>
                <a:spcPct val="115000"/>
              </a:lnSpc>
              <a:spcBef>
                <a:spcPts val="0"/>
              </a:spcBef>
              <a:spcAft>
                <a:spcPts val="0"/>
              </a:spcAft>
              <a:buSzPts val="1800"/>
              <a:buChar char="●"/>
            </a:pPr>
            <a:r>
              <a:rPr b="1" lang="zh-CN" sz="1800">
                <a:solidFill>
                  <a:srgbClr val="404040"/>
                </a:solidFill>
              </a:rPr>
              <a:t>Keras supports multiple backend engines and does not lock you into one ecosystem</a:t>
            </a:r>
            <a:br>
              <a:rPr b="1" lang="zh-CN" sz="1800">
                <a:solidFill>
                  <a:srgbClr val="404040"/>
                </a:solidFill>
              </a:rPr>
            </a:br>
            <a:endParaRPr b="1" sz="1800">
              <a:solidFill>
                <a:srgbClr val="404040"/>
              </a:solidFill>
            </a:endParaRPr>
          </a:p>
          <a:p>
            <a:pPr indent="-342900" lvl="0" marL="457200" rtl="0" algn="l">
              <a:lnSpc>
                <a:spcPct val="115000"/>
              </a:lnSpc>
              <a:spcBef>
                <a:spcPts val="0"/>
              </a:spcBef>
              <a:spcAft>
                <a:spcPts val="0"/>
              </a:spcAft>
              <a:buSzPts val="1800"/>
              <a:buChar char="●"/>
            </a:pPr>
            <a:r>
              <a:rPr b="1" lang="zh-CN" sz="1800">
                <a:solidFill>
                  <a:srgbClr val="404040"/>
                </a:solidFill>
              </a:rPr>
              <a:t>Keras has strong multi-GPU support and distributed training support</a:t>
            </a:r>
            <a:endParaRPr b="1" sz="1800">
              <a:solidFill>
                <a:srgbClr val="404040"/>
              </a:solidFill>
            </a:endParaRPr>
          </a:p>
          <a:p>
            <a:pPr indent="0" lvl="0" marL="457200" rtl="0" algn="l">
              <a:spcBef>
                <a:spcPts val="400"/>
              </a:spcBef>
              <a:spcAft>
                <a:spcPts val="0"/>
              </a:spcAft>
              <a:buNone/>
            </a:pPr>
            <a:r>
              <a:t/>
            </a:r>
            <a:endParaRPr b="1"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7"/>
          <p:cNvSpPr txBox="1"/>
          <p:nvPr/>
        </p:nvSpPr>
        <p:spPr>
          <a:xfrm>
            <a:off x="1766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0: Introduction to the Problem</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pic>
        <p:nvPicPr>
          <p:cNvPr id="200" name="Google Shape;200;p27"/>
          <p:cNvPicPr preferRelativeResize="0"/>
          <p:nvPr/>
        </p:nvPicPr>
        <p:blipFill rotWithShape="1">
          <a:blip r:embed="rId3">
            <a:alphaModFix/>
          </a:blip>
          <a:srcRect b="0" l="0" r="0" t="0"/>
          <a:stretch/>
        </p:blipFill>
        <p:spPr>
          <a:xfrm>
            <a:off x="447675" y="923925"/>
            <a:ext cx="7543800" cy="1335252"/>
          </a:xfrm>
          <a:prstGeom prst="rect">
            <a:avLst/>
          </a:prstGeom>
          <a:noFill/>
          <a:ln>
            <a:noFill/>
          </a:ln>
        </p:spPr>
      </p:pic>
      <p:sp>
        <p:nvSpPr>
          <p:cNvPr id="201" name="Google Shape;201;p27"/>
          <p:cNvSpPr txBox="1"/>
          <p:nvPr/>
        </p:nvSpPr>
        <p:spPr>
          <a:xfrm>
            <a:off x="447675" y="2259177"/>
            <a:ext cx="7543800" cy="17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zh-CN" sz="1400" u="none" cap="none" strike="noStrike">
                <a:solidFill>
                  <a:srgbClr val="000000"/>
                </a:solidFill>
                <a:latin typeface="Arial"/>
                <a:ea typeface="Arial"/>
                <a:cs typeface="Arial"/>
                <a:sym typeface="Arial"/>
              </a:rPr>
              <a:t>What is the most important aspects for determining the price of a house?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zh-CN" sz="1400" u="none" cap="none" strike="noStrike">
                <a:solidFill>
                  <a:srgbClr val="000000"/>
                </a:solidFill>
                <a:latin typeface="Arial"/>
                <a:ea typeface="Arial"/>
                <a:cs typeface="Arial"/>
                <a:sym typeface="Arial"/>
              </a:rPr>
              <a:t>With </a:t>
            </a:r>
            <a:r>
              <a:rPr b="1" i="0" lang="zh-CN" sz="1400" u="none" cap="none" strike="noStrike">
                <a:solidFill>
                  <a:srgbClr val="000000"/>
                </a:solidFill>
                <a:latin typeface="Arial"/>
                <a:ea typeface="Arial"/>
                <a:cs typeface="Arial"/>
                <a:sym typeface="Arial"/>
              </a:rPr>
              <a:t>79 explanatory variables</a:t>
            </a:r>
            <a:r>
              <a:rPr b="0" i="0" lang="zh-CN" sz="1400" u="none" cap="none" strike="noStrike">
                <a:solidFill>
                  <a:srgbClr val="000000"/>
                </a:solidFill>
                <a:latin typeface="Arial"/>
                <a:ea typeface="Arial"/>
                <a:cs typeface="Arial"/>
                <a:sym typeface="Arial"/>
              </a:rPr>
              <a:t> describing (almost) every aspect of residential homes in Ames, Iowa, this competition challenges you to </a:t>
            </a:r>
            <a:r>
              <a:rPr b="1" i="0" lang="zh-CN" sz="1400" u="none" cap="none" strike="noStrike">
                <a:solidFill>
                  <a:srgbClr val="000000"/>
                </a:solidFill>
                <a:latin typeface="Arial"/>
                <a:ea typeface="Arial"/>
                <a:cs typeface="Arial"/>
                <a:sym typeface="Arial"/>
              </a:rPr>
              <a:t>predict the final price </a:t>
            </a:r>
            <a:r>
              <a:rPr b="0" i="0" lang="zh-CN" sz="1400" u="none" cap="none" strike="noStrike">
                <a:solidFill>
                  <a:srgbClr val="000000"/>
                </a:solidFill>
                <a:latin typeface="Arial"/>
                <a:ea typeface="Arial"/>
                <a:cs typeface="Arial"/>
                <a:sym typeface="Arial"/>
              </a:rPr>
              <a:t>of each home.</a:t>
            </a:r>
            <a:endParaRPr sz="1100"/>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26"/>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Why Keras ？</a:t>
            </a:r>
            <a:endParaRPr/>
          </a:p>
        </p:txBody>
      </p:sp>
      <p:sp>
        <p:nvSpPr>
          <p:cNvPr id="876" name="Google Shape;876;p126"/>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42900" lvl="0" marL="457200" rtl="0" algn="l">
              <a:lnSpc>
                <a:spcPct val="115000"/>
              </a:lnSpc>
              <a:spcBef>
                <a:spcPts val="0"/>
              </a:spcBef>
              <a:spcAft>
                <a:spcPts val="0"/>
              </a:spcAft>
              <a:buSzPts val="1800"/>
              <a:buChar char="●"/>
            </a:pPr>
            <a:r>
              <a:rPr b="1" lang="zh-CN" sz="1800">
                <a:solidFill>
                  <a:srgbClr val="404040"/>
                </a:solidFill>
              </a:rPr>
              <a:t>Keras prioritizes developer experience</a:t>
            </a:r>
            <a:br>
              <a:rPr b="1" lang="zh-CN" sz="1800">
                <a:solidFill>
                  <a:srgbClr val="404040"/>
                </a:solidFill>
              </a:rPr>
            </a:br>
            <a:endParaRPr b="1" sz="1800">
              <a:solidFill>
                <a:srgbClr val="404040"/>
              </a:solidFill>
            </a:endParaRPr>
          </a:p>
          <a:p>
            <a:pPr indent="-342900" lvl="0" marL="457200" rtl="0" algn="l">
              <a:lnSpc>
                <a:spcPct val="115000"/>
              </a:lnSpc>
              <a:spcBef>
                <a:spcPts val="0"/>
              </a:spcBef>
              <a:spcAft>
                <a:spcPts val="0"/>
              </a:spcAft>
              <a:buSzPts val="1800"/>
              <a:buChar char="●"/>
            </a:pPr>
            <a:r>
              <a:rPr b="1" lang="zh-CN" sz="1800">
                <a:solidFill>
                  <a:srgbClr val="404040"/>
                </a:solidFill>
              </a:rPr>
              <a:t>Keras has broad adoption in the industry and the research community</a:t>
            </a:r>
            <a:br>
              <a:rPr b="1" lang="zh-CN" sz="1800">
                <a:solidFill>
                  <a:srgbClr val="404040"/>
                </a:solidFill>
              </a:rPr>
            </a:br>
            <a:endParaRPr b="1" sz="1800">
              <a:solidFill>
                <a:srgbClr val="404040"/>
              </a:solidFill>
            </a:endParaRPr>
          </a:p>
          <a:p>
            <a:pPr indent="-342900" lvl="0" marL="457200" rtl="0" algn="l">
              <a:lnSpc>
                <a:spcPct val="115000"/>
              </a:lnSpc>
              <a:spcBef>
                <a:spcPts val="0"/>
              </a:spcBef>
              <a:spcAft>
                <a:spcPts val="0"/>
              </a:spcAft>
              <a:buClr>
                <a:srgbClr val="0070C0"/>
              </a:buClr>
              <a:buSzPts val="1800"/>
              <a:buChar char="●"/>
            </a:pPr>
            <a:r>
              <a:rPr b="1" lang="zh-CN" sz="1800">
                <a:solidFill>
                  <a:srgbClr val="0070C0"/>
                </a:solidFill>
              </a:rPr>
              <a:t>Keras makes it easy to turn models into products</a:t>
            </a:r>
            <a:br>
              <a:rPr b="1" lang="zh-CN" sz="1800">
                <a:solidFill>
                  <a:srgbClr val="0070C0"/>
                </a:solidFill>
              </a:rPr>
            </a:br>
            <a:endParaRPr b="1" sz="1800">
              <a:solidFill>
                <a:srgbClr val="0070C0"/>
              </a:solidFill>
            </a:endParaRPr>
          </a:p>
          <a:p>
            <a:pPr indent="-342900" lvl="0" marL="457200" rtl="0" algn="l">
              <a:lnSpc>
                <a:spcPct val="115000"/>
              </a:lnSpc>
              <a:spcBef>
                <a:spcPts val="0"/>
              </a:spcBef>
              <a:spcAft>
                <a:spcPts val="0"/>
              </a:spcAft>
              <a:buSzPts val="1800"/>
              <a:buChar char="●"/>
            </a:pPr>
            <a:r>
              <a:rPr b="1" lang="zh-CN" sz="1800">
                <a:solidFill>
                  <a:srgbClr val="404040"/>
                </a:solidFill>
              </a:rPr>
              <a:t>Keras supports multiple backend engines and does not lock you into one ecosystem</a:t>
            </a:r>
            <a:br>
              <a:rPr b="1" lang="zh-CN" sz="1800">
                <a:solidFill>
                  <a:srgbClr val="404040"/>
                </a:solidFill>
              </a:rPr>
            </a:br>
            <a:endParaRPr b="1" sz="1800">
              <a:solidFill>
                <a:srgbClr val="404040"/>
              </a:solidFill>
            </a:endParaRPr>
          </a:p>
          <a:p>
            <a:pPr indent="-342900" lvl="0" marL="457200" rtl="0" algn="l">
              <a:lnSpc>
                <a:spcPct val="115000"/>
              </a:lnSpc>
              <a:spcBef>
                <a:spcPts val="0"/>
              </a:spcBef>
              <a:spcAft>
                <a:spcPts val="0"/>
              </a:spcAft>
              <a:buSzPts val="1800"/>
              <a:buChar char="●"/>
            </a:pPr>
            <a:r>
              <a:rPr b="1" lang="zh-CN" sz="1800">
                <a:solidFill>
                  <a:srgbClr val="404040"/>
                </a:solidFill>
              </a:rPr>
              <a:t>Keras has strong multi-GPU support and distributed training support</a:t>
            </a:r>
            <a:endParaRPr b="1" sz="1800">
              <a:solidFill>
                <a:srgbClr val="404040"/>
              </a:solidFill>
            </a:endParaRPr>
          </a:p>
          <a:p>
            <a:pPr indent="0" lvl="0" marL="457200" rtl="0" algn="l">
              <a:spcBef>
                <a:spcPts val="400"/>
              </a:spcBef>
              <a:spcAft>
                <a:spcPts val="0"/>
              </a:spcAft>
              <a:buNone/>
            </a:pPr>
            <a:r>
              <a:t/>
            </a:r>
            <a:endParaRPr b="1" sz="18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27"/>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What is Keras ?</a:t>
            </a:r>
            <a:endParaRPr/>
          </a:p>
        </p:txBody>
      </p:sp>
      <p:sp>
        <p:nvSpPr>
          <p:cNvPr id="882" name="Google Shape;882;p127"/>
          <p:cNvSpPr txBox="1"/>
          <p:nvPr/>
        </p:nvSpPr>
        <p:spPr>
          <a:xfrm>
            <a:off x="530450" y="1096575"/>
            <a:ext cx="7963200" cy="11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800">
                <a:solidFill>
                  <a:srgbClr val="0070C0"/>
                </a:solidFill>
              </a:rPr>
              <a:t>Keras is an API designed for human beings, not machines. </a:t>
            </a:r>
            <a:endParaRPr sz="1800">
              <a:solidFill>
                <a:srgbClr val="0070C0"/>
              </a:solidFill>
            </a:endParaRPr>
          </a:p>
        </p:txBody>
      </p:sp>
      <p:pic>
        <p:nvPicPr>
          <p:cNvPr id="883" name="Google Shape;883;p127"/>
          <p:cNvPicPr preferRelativeResize="0"/>
          <p:nvPr/>
        </p:nvPicPr>
        <p:blipFill>
          <a:blip r:embed="rId3">
            <a:alphaModFix/>
          </a:blip>
          <a:stretch>
            <a:fillRect/>
          </a:stretch>
        </p:blipFill>
        <p:spPr>
          <a:xfrm>
            <a:off x="2573100" y="2086475"/>
            <a:ext cx="3997807" cy="25934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pic>
        <p:nvPicPr>
          <p:cNvPr id="888" name="Google Shape;888;p128"/>
          <p:cNvPicPr preferRelativeResize="0"/>
          <p:nvPr/>
        </p:nvPicPr>
        <p:blipFill>
          <a:blip r:embed="rId3">
            <a:alphaModFix/>
          </a:blip>
          <a:stretch>
            <a:fillRect/>
          </a:stretch>
        </p:blipFill>
        <p:spPr>
          <a:xfrm>
            <a:off x="765950" y="1312725"/>
            <a:ext cx="2857500" cy="2857500"/>
          </a:xfrm>
          <a:prstGeom prst="rect">
            <a:avLst/>
          </a:prstGeom>
          <a:noFill/>
          <a:ln>
            <a:noFill/>
          </a:ln>
        </p:spPr>
      </p:pic>
      <p:pic>
        <p:nvPicPr>
          <p:cNvPr id="889" name="Google Shape;889;p128"/>
          <p:cNvPicPr preferRelativeResize="0"/>
          <p:nvPr/>
        </p:nvPicPr>
        <p:blipFill>
          <a:blip r:embed="rId4">
            <a:alphaModFix/>
          </a:blip>
          <a:stretch>
            <a:fillRect/>
          </a:stretch>
        </p:blipFill>
        <p:spPr>
          <a:xfrm>
            <a:off x="5583875" y="1367850"/>
            <a:ext cx="2747250" cy="2747250"/>
          </a:xfrm>
          <a:prstGeom prst="rect">
            <a:avLst/>
          </a:prstGeom>
          <a:noFill/>
          <a:ln>
            <a:noFill/>
          </a:ln>
        </p:spPr>
      </p:pic>
      <p:sp>
        <p:nvSpPr>
          <p:cNvPr id="890" name="Google Shape;890;p128"/>
          <p:cNvSpPr txBox="1"/>
          <p:nvPr/>
        </p:nvSpPr>
        <p:spPr>
          <a:xfrm>
            <a:off x="4007750" y="2467325"/>
            <a:ext cx="1576200" cy="9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4800">
                <a:solidFill>
                  <a:srgbClr val="0070C0"/>
                </a:solidFill>
              </a:rPr>
              <a:t>X</a:t>
            </a:r>
            <a:endParaRPr b="1" sz="4800">
              <a:solidFill>
                <a:srgbClr val="0070C0"/>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29"/>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How to use Keras: Learn from Example</a:t>
            </a:r>
            <a:endParaRPr/>
          </a:p>
        </p:txBody>
      </p:sp>
      <p:sp>
        <p:nvSpPr>
          <p:cNvPr id="896" name="Google Shape;896;p129"/>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Clr>
                <a:schemeClr val="dk1"/>
              </a:buClr>
              <a:buSzPts val="1400"/>
              <a:buFont typeface="Arial"/>
              <a:buNone/>
            </a:pPr>
            <a:r>
              <a:t/>
            </a:r>
            <a:endParaRPr sz="5000">
              <a:solidFill>
                <a:srgbClr val="0000FF"/>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zh-CN" sz="5000">
                <a:solidFill>
                  <a:srgbClr val="0000FF"/>
                </a:solidFill>
                <a:latin typeface="Consolas"/>
                <a:ea typeface="Consolas"/>
                <a:cs typeface="Consolas"/>
                <a:sym typeface="Consolas"/>
              </a:rPr>
              <a:t>import keras</a:t>
            </a:r>
            <a:endParaRPr sz="50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400"/>
              <a:buFont typeface="Arial"/>
              <a:buNone/>
            </a:pPr>
            <a:r>
              <a:t/>
            </a:r>
            <a:endParaRPr>
              <a:solidFill>
                <a:srgbClr val="00FF00"/>
              </a:solidFill>
            </a:endParaRPr>
          </a:p>
          <a:p>
            <a:pPr indent="0" lvl="0" marL="0" rtl="0" algn="l">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30"/>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Keras API Overview: Sequential API</a:t>
            </a:r>
            <a:endParaRPr/>
          </a:p>
        </p:txBody>
      </p:sp>
      <p:sp>
        <p:nvSpPr>
          <p:cNvPr id="902" name="Google Shape;902;p130"/>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rPr b="1" lang="zh-CN" sz="1800">
                <a:solidFill>
                  <a:srgbClr val="404040"/>
                </a:solidFill>
                <a:highlight>
                  <a:srgbClr val="FCFCFC"/>
                </a:highlight>
                <a:latin typeface="Lato"/>
                <a:ea typeface="Lato"/>
                <a:cs typeface="Lato"/>
                <a:sym typeface="Lato"/>
              </a:rPr>
              <a:t>The Sequential Model is a </a:t>
            </a:r>
            <a:r>
              <a:rPr b="1" lang="zh-CN" sz="1800">
                <a:solidFill>
                  <a:srgbClr val="0070C0"/>
                </a:solidFill>
                <a:highlight>
                  <a:srgbClr val="FCFCFC"/>
                </a:highlight>
                <a:latin typeface="Lato"/>
                <a:ea typeface="Lato"/>
                <a:cs typeface="Lato"/>
                <a:sym typeface="Lato"/>
              </a:rPr>
              <a:t>linear stack</a:t>
            </a:r>
            <a:r>
              <a:rPr b="1" lang="zh-CN" sz="1800">
                <a:solidFill>
                  <a:srgbClr val="404040"/>
                </a:solidFill>
                <a:highlight>
                  <a:srgbClr val="FCFCFC"/>
                </a:highlight>
                <a:latin typeface="Lato"/>
                <a:ea typeface="Lato"/>
                <a:cs typeface="Lato"/>
                <a:sym typeface="Lato"/>
              </a:rPr>
              <a:t> of layers</a:t>
            </a:r>
            <a:endParaRPr b="1" sz="1800">
              <a:solidFill>
                <a:srgbClr val="404040"/>
              </a:solidFill>
              <a:highlight>
                <a:srgbClr val="FCFCFC"/>
              </a:highlight>
              <a:latin typeface="Lato"/>
              <a:ea typeface="Lato"/>
              <a:cs typeface="Lato"/>
              <a:sym typeface="Lato"/>
            </a:endParaRPr>
          </a:p>
          <a:p>
            <a:pPr indent="0" lvl="0" marL="0" rtl="0" algn="ctr">
              <a:spcBef>
                <a:spcPts val="0"/>
              </a:spcBef>
              <a:spcAft>
                <a:spcPts val="0"/>
              </a:spcAft>
              <a:buNone/>
            </a:pPr>
            <a:r>
              <a:t/>
            </a:r>
            <a:endParaRPr b="1" sz="1800">
              <a:solidFill>
                <a:srgbClr val="404040"/>
              </a:solidFill>
              <a:highlight>
                <a:srgbClr val="FCFCFC"/>
              </a:highlight>
              <a:latin typeface="Lato"/>
              <a:ea typeface="Lato"/>
              <a:cs typeface="Lato"/>
              <a:sym typeface="Lato"/>
            </a:endParaRPr>
          </a:p>
          <a:p>
            <a:pPr indent="0" lvl="0" marL="0" rtl="0" algn="ctr">
              <a:spcBef>
                <a:spcPts val="0"/>
              </a:spcBef>
              <a:spcAft>
                <a:spcPts val="0"/>
              </a:spcAft>
              <a:buNone/>
            </a:pPr>
            <a:r>
              <a:t/>
            </a:r>
            <a:endParaRPr b="1" sz="1800">
              <a:solidFill>
                <a:srgbClr val="404040"/>
              </a:solidFill>
              <a:highlight>
                <a:srgbClr val="FCFCFC"/>
              </a:highlight>
              <a:latin typeface="Lato"/>
              <a:ea typeface="Lato"/>
              <a:cs typeface="Lato"/>
              <a:sym typeface="Lato"/>
            </a:endParaRPr>
          </a:p>
        </p:txBody>
      </p:sp>
      <p:pic>
        <p:nvPicPr>
          <p:cNvPr id="903" name="Google Shape;903;p130"/>
          <p:cNvPicPr preferRelativeResize="0"/>
          <p:nvPr/>
        </p:nvPicPr>
        <p:blipFill>
          <a:blip r:embed="rId3">
            <a:alphaModFix/>
          </a:blip>
          <a:stretch>
            <a:fillRect/>
          </a:stretch>
        </p:blipFill>
        <p:spPr>
          <a:xfrm>
            <a:off x="2034188" y="1892925"/>
            <a:ext cx="5075625" cy="30453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31"/>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Sequential Model API</a:t>
            </a:r>
            <a:endParaRPr/>
          </a:p>
        </p:txBody>
      </p:sp>
      <p:sp>
        <p:nvSpPr>
          <p:cNvPr id="909" name="Google Shape;909;p131"/>
          <p:cNvSpPr/>
          <p:nvPr/>
        </p:nvSpPr>
        <p:spPr>
          <a:xfrm>
            <a:off x="1919025" y="896225"/>
            <a:ext cx="4843200" cy="6234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0" name="Google Shape;910;p131"/>
          <p:cNvSpPr txBox="1"/>
          <p:nvPr/>
        </p:nvSpPr>
        <p:spPr>
          <a:xfrm>
            <a:off x="2806725" y="1026775"/>
            <a:ext cx="32637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solidFill>
                  <a:srgbClr val="FFFFFF"/>
                </a:solidFill>
              </a:rPr>
              <a:t>Initialize sequential model</a:t>
            </a:r>
            <a:endParaRPr b="1" sz="1800">
              <a:solidFill>
                <a:srgbClr val="FFFFFF"/>
              </a:solidFill>
            </a:endParaRPr>
          </a:p>
        </p:txBody>
      </p:sp>
      <p:sp>
        <p:nvSpPr>
          <p:cNvPr id="911" name="Google Shape;911;p131"/>
          <p:cNvSpPr/>
          <p:nvPr/>
        </p:nvSpPr>
        <p:spPr>
          <a:xfrm>
            <a:off x="1919025" y="2049075"/>
            <a:ext cx="4843200" cy="6234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912" name="Google Shape;912;p131"/>
          <p:cNvCxnSpPr>
            <a:stCxn id="909" idx="2"/>
            <a:endCxn id="911" idx="0"/>
          </p:cNvCxnSpPr>
          <p:nvPr/>
        </p:nvCxnSpPr>
        <p:spPr>
          <a:xfrm>
            <a:off x="4340625" y="1519625"/>
            <a:ext cx="0" cy="529500"/>
          </a:xfrm>
          <a:prstGeom prst="straightConnector1">
            <a:avLst/>
          </a:prstGeom>
          <a:noFill/>
          <a:ln cap="flat" cmpd="sng" w="28575">
            <a:solidFill>
              <a:schemeClr val="dk2"/>
            </a:solidFill>
            <a:prstDash val="solid"/>
            <a:round/>
            <a:headEnd len="med" w="med" type="none"/>
            <a:tailEnd len="med" w="med" type="triangle"/>
          </a:ln>
        </p:spPr>
      </p:cxnSp>
      <p:sp>
        <p:nvSpPr>
          <p:cNvPr id="913" name="Google Shape;913;p131"/>
          <p:cNvSpPr txBox="1"/>
          <p:nvPr/>
        </p:nvSpPr>
        <p:spPr>
          <a:xfrm>
            <a:off x="3013425" y="2127325"/>
            <a:ext cx="28068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solidFill>
                  <a:srgbClr val="FFFFFF"/>
                </a:solidFill>
              </a:rPr>
              <a:t>Add layers to model</a:t>
            </a:r>
            <a:endParaRPr b="1" sz="1800">
              <a:solidFill>
                <a:srgbClr val="FFFFFF"/>
              </a:solidFill>
            </a:endParaRPr>
          </a:p>
        </p:txBody>
      </p:sp>
      <p:cxnSp>
        <p:nvCxnSpPr>
          <p:cNvPr id="914" name="Google Shape;914;p131"/>
          <p:cNvCxnSpPr/>
          <p:nvPr/>
        </p:nvCxnSpPr>
        <p:spPr>
          <a:xfrm>
            <a:off x="4340625" y="2672475"/>
            <a:ext cx="0" cy="560400"/>
          </a:xfrm>
          <a:prstGeom prst="straightConnector1">
            <a:avLst/>
          </a:prstGeom>
          <a:noFill/>
          <a:ln cap="flat" cmpd="sng" w="28575">
            <a:solidFill>
              <a:schemeClr val="dk2"/>
            </a:solidFill>
            <a:prstDash val="solid"/>
            <a:round/>
            <a:headEnd len="med" w="med" type="none"/>
            <a:tailEnd len="med" w="med" type="triangle"/>
          </a:ln>
        </p:spPr>
      </p:cxnSp>
      <p:sp>
        <p:nvSpPr>
          <p:cNvPr id="915" name="Google Shape;915;p131"/>
          <p:cNvSpPr/>
          <p:nvPr/>
        </p:nvSpPr>
        <p:spPr>
          <a:xfrm>
            <a:off x="1919025" y="3202725"/>
            <a:ext cx="4843200" cy="6234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6" name="Google Shape;916;p131"/>
          <p:cNvSpPr txBox="1"/>
          <p:nvPr/>
        </p:nvSpPr>
        <p:spPr>
          <a:xfrm>
            <a:off x="2937225" y="3278125"/>
            <a:ext cx="28068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solidFill>
                  <a:srgbClr val="FFFFFF"/>
                </a:solidFill>
              </a:rPr>
              <a:t>Compile model</a:t>
            </a:r>
            <a:endParaRPr b="1" sz="1800">
              <a:solidFill>
                <a:srgbClr val="FFFFFF"/>
              </a:solidFill>
            </a:endParaRPr>
          </a:p>
        </p:txBody>
      </p:sp>
      <p:cxnSp>
        <p:nvCxnSpPr>
          <p:cNvPr id="917" name="Google Shape;917;p131"/>
          <p:cNvCxnSpPr/>
          <p:nvPr/>
        </p:nvCxnSpPr>
        <p:spPr>
          <a:xfrm>
            <a:off x="4340625" y="3826125"/>
            <a:ext cx="0" cy="560400"/>
          </a:xfrm>
          <a:prstGeom prst="straightConnector1">
            <a:avLst/>
          </a:prstGeom>
          <a:noFill/>
          <a:ln cap="flat" cmpd="sng" w="28575">
            <a:solidFill>
              <a:schemeClr val="dk2"/>
            </a:solidFill>
            <a:prstDash val="solid"/>
            <a:round/>
            <a:headEnd len="med" w="med" type="none"/>
            <a:tailEnd len="med" w="med" type="triangle"/>
          </a:ln>
        </p:spPr>
      </p:cxnSp>
      <p:sp>
        <p:nvSpPr>
          <p:cNvPr id="918" name="Google Shape;918;p131"/>
          <p:cNvSpPr/>
          <p:nvPr/>
        </p:nvSpPr>
        <p:spPr>
          <a:xfrm>
            <a:off x="1919025" y="4356375"/>
            <a:ext cx="4843200" cy="6234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9" name="Google Shape;919;p131"/>
          <p:cNvSpPr txBox="1"/>
          <p:nvPr/>
        </p:nvSpPr>
        <p:spPr>
          <a:xfrm>
            <a:off x="2937225" y="4421125"/>
            <a:ext cx="28068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solidFill>
                  <a:srgbClr val="FFFFFF"/>
                </a:solidFill>
              </a:rPr>
              <a:t>Train and Evaluate</a:t>
            </a:r>
            <a:endParaRPr b="1" sz="1800">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32"/>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Convolution</a:t>
            </a:r>
            <a:endParaRPr/>
          </a:p>
        </p:txBody>
      </p:sp>
      <p:pic>
        <p:nvPicPr>
          <p:cNvPr id="925" name="Google Shape;925;p132"/>
          <p:cNvPicPr preferRelativeResize="0"/>
          <p:nvPr/>
        </p:nvPicPr>
        <p:blipFill>
          <a:blip r:embed="rId3">
            <a:alphaModFix/>
          </a:blip>
          <a:stretch>
            <a:fillRect/>
          </a:stretch>
        </p:blipFill>
        <p:spPr>
          <a:xfrm>
            <a:off x="2228875" y="1045925"/>
            <a:ext cx="4566350" cy="35231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33"/>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Convolution Layer</a:t>
            </a:r>
            <a:endParaRPr/>
          </a:p>
        </p:txBody>
      </p:sp>
      <p:sp>
        <p:nvSpPr>
          <p:cNvPr id="931" name="Google Shape;931;p133"/>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3"/>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32</a:t>
            </a:r>
            <a:endParaRPr sz="1800"/>
          </a:p>
        </p:txBody>
      </p:sp>
      <p:sp>
        <p:nvSpPr>
          <p:cNvPr id="933" name="Google Shape;933;p133"/>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32</a:t>
            </a:r>
            <a:endParaRPr sz="1800"/>
          </a:p>
        </p:txBody>
      </p:sp>
      <p:sp>
        <p:nvSpPr>
          <p:cNvPr id="934" name="Google Shape;934;p133"/>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a:t>
            </a:r>
            <a:endParaRPr sz="1800"/>
          </a:p>
        </p:txBody>
      </p:sp>
      <p:sp>
        <p:nvSpPr>
          <p:cNvPr id="935" name="Google Shape;935;p133"/>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32x32x</a:t>
            </a:r>
            <a:r>
              <a:rPr lang="zh-CN" sz="2400">
                <a:solidFill>
                  <a:srgbClr val="FFAB40"/>
                </a:solidFill>
              </a:rPr>
              <a:t>3</a:t>
            </a:r>
            <a:r>
              <a:rPr lang="zh-CN" sz="2400">
                <a:solidFill>
                  <a:srgbClr val="FFFFFF"/>
                </a:solidFill>
              </a:rPr>
              <a:t> image</a:t>
            </a:r>
            <a:endParaRPr sz="2400">
              <a:solidFill>
                <a:srgbClr val="FFFFFF"/>
              </a:solidFill>
            </a:endParaRPr>
          </a:p>
        </p:txBody>
      </p:sp>
      <p:sp>
        <p:nvSpPr>
          <p:cNvPr id="936" name="Google Shape;936;p133"/>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FF00FF"/>
                </a:solidFill>
              </a:rPr>
              <a:t>width</a:t>
            </a:r>
            <a:endParaRPr sz="1800">
              <a:solidFill>
                <a:srgbClr val="FF00FF"/>
              </a:solidFill>
            </a:endParaRPr>
          </a:p>
        </p:txBody>
      </p:sp>
      <p:sp>
        <p:nvSpPr>
          <p:cNvPr id="937" name="Google Shape;937;p133"/>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FF00FF"/>
                </a:solidFill>
              </a:rPr>
              <a:t>height</a:t>
            </a:r>
            <a:endParaRPr sz="1800">
              <a:solidFill>
                <a:srgbClr val="FF00FF"/>
              </a:solidFill>
            </a:endParaRPr>
          </a:p>
        </p:txBody>
      </p:sp>
      <p:sp>
        <p:nvSpPr>
          <p:cNvPr id="938" name="Google Shape;938;p133"/>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FF00FF"/>
                </a:solidFill>
              </a:rPr>
              <a:t>depth</a:t>
            </a:r>
            <a:endParaRPr sz="1800">
              <a:solidFill>
                <a:srgbClr val="FF00FF"/>
              </a:solidFill>
            </a:endParaRPr>
          </a:p>
        </p:txBody>
      </p:sp>
      <p:sp>
        <p:nvSpPr>
          <p:cNvPr id="939" name="Google Shape;939;p133"/>
          <p:cNvSpPr/>
          <p:nvPr/>
        </p:nvSpPr>
        <p:spPr>
          <a:xfrm>
            <a:off x="4124950" y="2989163"/>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3"/>
          <p:cNvSpPr txBox="1"/>
          <p:nvPr/>
        </p:nvSpPr>
        <p:spPr>
          <a:xfrm>
            <a:off x="3899150" y="2309513"/>
            <a:ext cx="21156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5x5x</a:t>
            </a:r>
            <a:r>
              <a:rPr lang="zh-CN" sz="2400">
                <a:solidFill>
                  <a:srgbClr val="FFAB40"/>
                </a:solidFill>
              </a:rPr>
              <a:t>3</a:t>
            </a:r>
            <a:r>
              <a:rPr lang="zh-CN" sz="2400">
                <a:solidFill>
                  <a:srgbClr val="FFFFFF"/>
                </a:solidFill>
              </a:rPr>
              <a:t> </a:t>
            </a:r>
            <a:r>
              <a:rPr lang="zh-CN" sz="2400"/>
              <a:t>filter</a:t>
            </a:r>
            <a:endParaRPr sz="2400"/>
          </a:p>
        </p:txBody>
      </p:sp>
      <p:sp>
        <p:nvSpPr>
          <p:cNvPr id="941" name="Google Shape;941;p133"/>
          <p:cNvSpPr txBox="1"/>
          <p:nvPr/>
        </p:nvSpPr>
        <p:spPr>
          <a:xfrm>
            <a:off x="5176850" y="3343875"/>
            <a:ext cx="39462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latin typeface="Georgia"/>
                <a:ea typeface="Georgia"/>
                <a:cs typeface="Georgia"/>
                <a:sym typeface="Georgia"/>
              </a:rPr>
              <a:t>Convolve </a:t>
            </a:r>
            <a:r>
              <a:rPr lang="zh-CN" sz="1800">
                <a:latin typeface="Georgia"/>
                <a:ea typeface="Georgia"/>
                <a:cs typeface="Georgia"/>
                <a:sym typeface="Georgia"/>
              </a:rPr>
              <a:t>the filter with the image</a:t>
            </a:r>
            <a:endParaRPr sz="1800">
              <a:latin typeface="Georgia"/>
              <a:ea typeface="Georgia"/>
              <a:cs typeface="Georgia"/>
              <a:sym typeface="Georgia"/>
            </a:endParaRPr>
          </a:p>
          <a:p>
            <a:pPr indent="0" lvl="0" marL="0" rtl="0" algn="l">
              <a:spcBef>
                <a:spcPts val="0"/>
              </a:spcBef>
              <a:spcAft>
                <a:spcPts val="0"/>
              </a:spcAft>
              <a:buNone/>
            </a:pPr>
            <a:r>
              <a:rPr lang="zh-CN" sz="1800">
                <a:latin typeface="Georgia"/>
                <a:ea typeface="Georgia"/>
                <a:cs typeface="Georgia"/>
                <a:sym typeface="Georgia"/>
              </a:rPr>
              <a:t>i.e. “slide over the image spatially, </a:t>
            </a:r>
            <a:r>
              <a:rPr lang="zh-CN" sz="1800">
                <a:solidFill>
                  <a:srgbClr val="FFFFFF"/>
                </a:solidFill>
                <a:latin typeface="Georgia"/>
                <a:ea typeface="Georgia"/>
                <a:cs typeface="Georgia"/>
                <a:sym typeface="Georgia"/>
              </a:rPr>
              <a:t>computing dot products”</a:t>
            </a:r>
            <a:endParaRPr sz="1800">
              <a:solidFill>
                <a:srgbClr val="FFFFFF"/>
              </a:solidFill>
              <a:latin typeface="Georgia"/>
              <a:ea typeface="Georgia"/>
              <a:cs typeface="Georgia"/>
              <a:sym typeface="Georgia"/>
            </a:endParaRPr>
          </a:p>
        </p:txBody>
      </p:sp>
      <p:sp>
        <p:nvSpPr>
          <p:cNvPr id="942" name="Google Shape;942;p133"/>
          <p:cNvSpPr txBox="1"/>
          <p:nvPr/>
        </p:nvSpPr>
        <p:spPr>
          <a:xfrm>
            <a:off x="4942575" y="960425"/>
            <a:ext cx="32835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FFAB40"/>
                </a:solidFill>
                <a:latin typeface="Georgia"/>
                <a:ea typeface="Georgia"/>
                <a:cs typeface="Georgia"/>
                <a:sym typeface="Georgia"/>
              </a:rPr>
              <a:t>Filters always extend the full depth of the input volume</a:t>
            </a:r>
            <a:endParaRPr sz="1800">
              <a:solidFill>
                <a:srgbClr val="FFAB40"/>
              </a:solidFill>
              <a:latin typeface="Georgia"/>
              <a:ea typeface="Georgia"/>
              <a:cs typeface="Georgia"/>
              <a:sym typeface="Georgia"/>
            </a:endParaRPr>
          </a:p>
        </p:txBody>
      </p:sp>
      <p:cxnSp>
        <p:nvCxnSpPr>
          <p:cNvPr id="943" name="Google Shape;943;p133"/>
          <p:cNvCxnSpPr>
            <a:endCxn id="940" idx="0"/>
          </p:cNvCxnSpPr>
          <p:nvPr/>
        </p:nvCxnSpPr>
        <p:spPr>
          <a:xfrm flipH="1">
            <a:off x="4956950" y="1783613"/>
            <a:ext cx="589800" cy="525900"/>
          </a:xfrm>
          <a:prstGeom prst="straightConnector1">
            <a:avLst/>
          </a:prstGeom>
          <a:noFill/>
          <a:ln cap="flat" cmpd="sng" w="9525">
            <a:solidFill>
              <a:srgbClr val="FFAB40"/>
            </a:solidFill>
            <a:prstDash val="solid"/>
            <a:round/>
            <a:headEnd len="med" w="med" type="none"/>
            <a:tailEnd len="med" w="med" type="triangle"/>
          </a:ln>
        </p:spPr>
      </p:cxnSp>
      <p:cxnSp>
        <p:nvCxnSpPr>
          <p:cNvPr id="944" name="Google Shape;944;p133"/>
          <p:cNvCxnSpPr/>
          <p:nvPr/>
        </p:nvCxnSpPr>
        <p:spPr>
          <a:xfrm rot="10800000">
            <a:off x="3091800" y="1332125"/>
            <a:ext cx="1569900" cy="804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34"/>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Convolution Layer</a:t>
            </a:r>
            <a:endParaRPr/>
          </a:p>
        </p:txBody>
      </p:sp>
      <p:sp>
        <p:nvSpPr>
          <p:cNvPr id="950" name="Google Shape;950;p13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sz="1000">
                <a:solidFill>
                  <a:srgbClr val="ADADAD"/>
                </a:solidFill>
              </a:rPr>
              <a:t>‹#›</a:t>
            </a:fld>
            <a:endParaRPr sz="1000">
              <a:solidFill>
                <a:srgbClr val="ADADAD"/>
              </a:solidFill>
            </a:endParaRPr>
          </a:p>
        </p:txBody>
      </p:sp>
      <p:sp>
        <p:nvSpPr>
          <p:cNvPr id="951" name="Google Shape;951;p134"/>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4"/>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 name="Google Shape;953;p134"/>
          <p:cNvCxnSpPr>
            <a:endCxn id="952" idx="2"/>
          </p:cNvCxnSpPr>
          <p:nvPr/>
        </p:nvCxnSpPr>
        <p:spPr>
          <a:xfrm flipH="1" rot="10800000">
            <a:off x="1130625" y="2857625"/>
            <a:ext cx="1489500" cy="399000"/>
          </a:xfrm>
          <a:prstGeom prst="straightConnector1">
            <a:avLst/>
          </a:prstGeom>
          <a:noFill/>
          <a:ln cap="flat" cmpd="sng" w="19050">
            <a:solidFill>
              <a:srgbClr val="000000"/>
            </a:solidFill>
            <a:prstDash val="solid"/>
            <a:round/>
            <a:headEnd len="med" w="med" type="none"/>
            <a:tailEnd len="med" w="med" type="none"/>
          </a:ln>
        </p:spPr>
      </p:cxnSp>
      <p:cxnSp>
        <p:nvCxnSpPr>
          <p:cNvPr id="954" name="Google Shape;954;p134"/>
          <p:cNvCxnSpPr>
            <a:endCxn id="952" idx="2"/>
          </p:cNvCxnSpPr>
          <p:nvPr/>
        </p:nvCxnSpPr>
        <p:spPr>
          <a:xfrm>
            <a:off x="1150125" y="2620325"/>
            <a:ext cx="1470000" cy="237300"/>
          </a:xfrm>
          <a:prstGeom prst="straightConnector1">
            <a:avLst/>
          </a:prstGeom>
          <a:noFill/>
          <a:ln cap="flat" cmpd="sng" w="19050">
            <a:solidFill>
              <a:srgbClr val="000000"/>
            </a:solidFill>
            <a:prstDash val="solid"/>
            <a:round/>
            <a:headEnd len="med" w="med" type="none"/>
            <a:tailEnd len="med" w="med" type="none"/>
          </a:ln>
        </p:spPr>
      </p:cxnSp>
      <p:cxnSp>
        <p:nvCxnSpPr>
          <p:cNvPr id="955" name="Google Shape;955;p134"/>
          <p:cNvCxnSpPr>
            <a:endCxn id="952" idx="2"/>
          </p:cNvCxnSpPr>
          <p:nvPr/>
        </p:nvCxnSpPr>
        <p:spPr>
          <a:xfrm>
            <a:off x="1286325" y="2470925"/>
            <a:ext cx="1333800" cy="386700"/>
          </a:xfrm>
          <a:prstGeom prst="straightConnector1">
            <a:avLst/>
          </a:prstGeom>
          <a:noFill/>
          <a:ln cap="flat" cmpd="sng" w="19050">
            <a:solidFill>
              <a:srgbClr val="000000"/>
            </a:solidFill>
            <a:prstDash val="solid"/>
            <a:round/>
            <a:headEnd len="med" w="med" type="none"/>
            <a:tailEnd len="med" w="med" type="none"/>
          </a:ln>
        </p:spPr>
      </p:cxnSp>
      <p:cxnSp>
        <p:nvCxnSpPr>
          <p:cNvPr id="956" name="Google Shape;956;p134"/>
          <p:cNvCxnSpPr>
            <a:endCxn id="952" idx="2"/>
          </p:cNvCxnSpPr>
          <p:nvPr/>
        </p:nvCxnSpPr>
        <p:spPr>
          <a:xfrm flipH="1" rot="10800000">
            <a:off x="1312425" y="2857625"/>
            <a:ext cx="1307700" cy="249600"/>
          </a:xfrm>
          <a:prstGeom prst="straightConnector1">
            <a:avLst/>
          </a:prstGeom>
          <a:noFill/>
          <a:ln cap="flat" cmpd="sng" w="19050">
            <a:solidFill>
              <a:srgbClr val="000000"/>
            </a:solidFill>
            <a:prstDash val="solid"/>
            <a:round/>
            <a:headEnd len="med" w="med" type="none"/>
            <a:tailEnd len="med" w="med" type="none"/>
          </a:ln>
        </p:spPr>
      </p:cxnSp>
      <p:sp>
        <p:nvSpPr>
          <p:cNvPr id="957" name="Google Shape;957;p134"/>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32</a:t>
            </a:r>
            <a:endParaRPr sz="1800"/>
          </a:p>
        </p:txBody>
      </p:sp>
      <p:sp>
        <p:nvSpPr>
          <p:cNvPr id="958" name="Google Shape;958;p134"/>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32</a:t>
            </a:r>
            <a:endParaRPr sz="1800"/>
          </a:p>
        </p:txBody>
      </p:sp>
      <p:sp>
        <p:nvSpPr>
          <p:cNvPr id="959" name="Google Shape;959;p134"/>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a:t>
            </a:r>
            <a:endParaRPr sz="1800"/>
          </a:p>
        </p:txBody>
      </p:sp>
      <p:sp>
        <p:nvSpPr>
          <p:cNvPr id="960" name="Google Shape;960;p134"/>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4"/>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rgbClr val="7F6000"/>
                </a:solidFill>
              </a:rPr>
              <a:t>32x32x3 image</a:t>
            </a:r>
            <a:endParaRPr sz="2400">
              <a:solidFill>
                <a:srgbClr val="7F6000"/>
              </a:solidFill>
            </a:endParaRPr>
          </a:p>
          <a:p>
            <a:pPr indent="0" lvl="0" marL="0" rtl="0" algn="l">
              <a:spcBef>
                <a:spcPts val="0"/>
              </a:spcBef>
              <a:spcAft>
                <a:spcPts val="0"/>
              </a:spcAft>
              <a:buNone/>
            </a:pPr>
            <a:r>
              <a:rPr lang="zh-CN" sz="2400">
                <a:solidFill>
                  <a:srgbClr val="F4CCCC"/>
                </a:solidFill>
              </a:rPr>
              <a:t>5x5x3 filter</a:t>
            </a:r>
            <a:endParaRPr sz="2400">
              <a:solidFill>
                <a:srgbClr val="F4CCCC"/>
              </a:solidFill>
            </a:endParaRPr>
          </a:p>
        </p:txBody>
      </p:sp>
      <p:cxnSp>
        <p:nvCxnSpPr>
          <p:cNvPr id="962" name="Google Shape;962;p134"/>
          <p:cNvCxnSpPr>
            <a:stCxn id="961"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963" name="Google Shape;963;p134"/>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964" name="Google Shape;964;p134"/>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965" name="Google Shape;965;p134"/>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convolve (slide) over all spatial locations</a:t>
            </a:r>
            <a:endParaRPr sz="1800"/>
          </a:p>
        </p:txBody>
      </p:sp>
      <p:sp>
        <p:nvSpPr>
          <p:cNvPr id="966" name="Google Shape;966;p134"/>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4"/>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t>activation maps</a:t>
            </a:r>
            <a:endParaRPr b="1" sz="1800"/>
          </a:p>
        </p:txBody>
      </p:sp>
      <p:sp>
        <p:nvSpPr>
          <p:cNvPr id="968" name="Google Shape;968;p134"/>
          <p:cNvSpPr txBox="1"/>
          <p:nvPr/>
        </p:nvSpPr>
        <p:spPr>
          <a:xfrm>
            <a:off x="7022619" y="4236579"/>
            <a:ext cx="3282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1</a:t>
            </a:r>
            <a:endParaRPr sz="1800"/>
          </a:p>
        </p:txBody>
      </p:sp>
      <p:sp>
        <p:nvSpPr>
          <p:cNvPr id="969" name="Google Shape;969;p134"/>
          <p:cNvSpPr txBox="1"/>
          <p:nvPr/>
        </p:nvSpPr>
        <p:spPr>
          <a:xfrm>
            <a:off x="7488925" y="3889675"/>
            <a:ext cx="5487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28</a:t>
            </a:r>
            <a:endParaRPr sz="1800"/>
          </a:p>
        </p:txBody>
      </p:sp>
      <p:sp>
        <p:nvSpPr>
          <p:cNvPr id="970" name="Google Shape;970;p134"/>
          <p:cNvSpPr txBox="1"/>
          <p:nvPr/>
        </p:nvSpPr>
        <p:spPr>
          <a:xfrm>
            <a:off x="8012328" y="231071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28</a:t>
            </a:r>
            <a:endParaRPr sz="18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35"/>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Convolution Layer</a:t>
            </a:r>
            <a:endParaRPr/>
          </a:p>
        </p:txBody>
      </p:sp>
      <p:pic>
        <p:nvPicPr>
          <p:cNvPr id="976" name="Google Shape;976;p135"/>
          <p:cNvPicPr preferRelativeResize="0"/>
          <p:nvPr/>
        </p:nvPicPr>
        <p:blipFill>
          <a:blip r:embed="rId3">
            <a:alphaModFix/>
          </a:blip>
          <a:stretch>
            <a:fillRect/>
          </a:stretch>
        </p:blipFill>
        <p:spPr>
          <a:xfrm>
            <a:off x="680038" y="1096700"/>
            <a:ext cx="3762375" cy="3629025"/>
          </a:xfrm>
          <a:prstGeom prst="rect">
            <a:avLst/>
          </a:prstGeom>
          <a:noFill/>
          <a:ln>
            <a:noFill/>
          </a:ln>
        </p:spPr>
      </p:pic>
      <p:sp>
        <p:nvSpPr>
          <p:cNvPr id="977" name="Google Shape;977;p135"/>
          <p:cNvSpPr txBox="1"/>
          <p:nvPr/>
        </p:nvSpPr>
        <p:spPr>
          <a:xfrm>
            <a:off x="5058500" y="1411213"/>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2100">
                <a:solidFill>
                  <a:srgbClr val="6AA84F"/>
                </a:solidFill>
              </a:rPr>
              <a:t>Output</a:t>
            </a:r>
            <a:endParaRPr sz="2100">
              <a:solidFill>
                <a:srgbClr val="6AA84F"/>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rPr lang="zh-CN" sz="2100">
                <a:solidFill>
                  <a:srgbClr val="B7B7B7"/>
                </a:solidFill>
              </a:rPr>
              <a:t>Filter</a:t>
            </a:r>
            <a:endParaRPr sz="2100">
              <a:solidFill>
                <a:srgbClr val="B7B7B7"/>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rPr lang="zh-CN" sz="2100">
                <a:solidFill>
                  <a:srgbClr val="4A86E8"/>
                </a:solidFill>
              </a:rPr>
              <a:t>Input</a:t>
            </a:r>
            <a:endParaRPr sz="2100">
              <a:solidFill>
                <a:srgbClr val="4A86E8"/>
              </a:solidFill>
            </a:endParaRPr>
          </a:p>
          <a:p>
            <a:pPr indent="0" lvl="0" marL="0" rtl="0" algn="l">
              <a:spcBef>
                <a:spcPts val="0"/>
              </a:spcBef>
              <a:spcAft>
                <a:spcPts val="0"/>
              </a:spcAft>
              <a:buNone/>
            </a:pPr>
            <a:r>
              <a:t/>
            </a:r>
            <a:endParaRPr sz="2100">
              <a:solidFill>
                <a:srgbClr val="4A86E8"/>
              </a:solidFill>
            </a:endParaRPr>
          </a:p>
          <a:p>
            <a:pPr indent="0" lvl="0" marL="0" rtl="0" algn="l">
              <a:spcBef>
                <a:spcPts val="0"/>
              </a:spcBef>
              <a:spcAft>
                <a:spcPts val="0"/>
              </a:spcAft>
              <a:buNone/>
            </a:pPr>
            <a:r>
              <a:rPr lang="zh-CN" sz="2100"/>
              <a:t>Padding</a:t>
            </a:r>
            <a:endParaRPr sz="2100"/>
          </a:p>
          <a:p>
            <a:pPr indent="0" lvl="0" marL="0" rtl="0" algn="l">
              <a:spcBef>
                <a:spcPts val="0"/>
              </a:spcBef>
              <a:spcAft>
                <a:spcPts val="0"/>
              </a:spcAft>
              <a:buNone/>
            </a:pPr>
            <a:r>
              <a:t/>
            </a:r>
            <a:endParaRPr sz="2100">
              <a:solidFill>
                <a:schemeClr val="dk1"/>
              </a:solidFill>
            </a:endParaRPr>
          </a:p>
        </p:txBody>
      </p:sp>
      <p:sp>
        <p:nvSpPr>
          <p:cNvPr id="978" name="Google Shape;978;p135"/>
          <p:cNvSpPr/>
          <p:nvPr/>
        </p:nvSpPr>
        <p:spPr>
          <a:xfrm>
            <a:off x="5058500" y="3441325"/>
            <a:ext cx="1177200" cy="502800"/>
          </a:xfrm>
          <a:prstGeom prst="rect">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8"/>
          <p:cNvSpPr txBox="1"/>
          <p:nvPr/>
        </p:nvSpPr>
        <p:spPr>
          <a:xfrm>
            <a:off x="233774" y="152614"/>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accent1"/>
              </a:buClr>
              <a:buSzPts val="2700"/>
              <a:buFont typeface="PT Sans Narrow"/>
              <a:buNone/>
            </a:pPr>
            <a:r>
              <a:rPr b="1" i="0" lang="zh-CN" sz="2700" u="none" cap="none" strike="noStrike">
                <a:solidFill>
                  <a:srgbClr val="333333"/>
                </a:solidFill>
                <a:highlight>
                  <a:srgbClr val="FFFFFF"/>
                </a:highlight>
                <a:latin typeface="PT Sans Narrow"/>
                <a:ea typeface="PT Sans Narrow"/>
                <a:cs typeface="PT Sans Narrow"/>
                <a:sym typeface="PT Sans Narrow"/>
              </a:rPr>
              <a:t>Step 0: The Big Picture</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pic>
        <p:nvPicPr>
          <p:cNvPr id="207" name="Google Shape;207;p28"/>
          <p:cNvPicPr preferRelativeResize="0"/>
          <p:nvPr/>
        </p:nvPicPr>
        <p:blipFill rotWithShape="1">
          <a:blip r:embed="rId3">
            <a:alphaModFix/>
          </a:blip>
          <a:srcRect b="0" l="0" r="0" t="0"/>
          <a:stretch/>
        </p:blipFill>
        <p:spPr>
          <a:xfrm>
            <a:off x="781050" y="1247775"/>
            <a:ext cx="7543800" cy="244649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6"/>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Convolution Layer</a:t>
            </a:r>
            <a:endParaRPr/>
          </a:p>
        </p:txBody>
      </p:sp>
      <p:sp>
        <p:nvSpPr>
          <p:cNvPr id="984" name="Google Shape;984;p136"/>
          <p:cNvSpPr/>
          <p:nvPr/>
        </p:nvSpPr>
        <p:spPr>
          <a:xfrm>
            <a:off x="1221875" y="9622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6"/>
          <p:cNvSpPr/>
          <p:nvPr/>
        </p:nvSpPr>
        <p:spPr>
          <a:xfrm>
            <a:off x="5703350" y="962250"/>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6"/>
          <p:cNvSpPr txBox="1"/>
          <p:nvPr/>
        </p:nvSpPr>
        <p:spPr>
          <a:xfrm>
            <a:off x="1834500" y="326225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32</a:t>
            </a:r>
            <a:endParaRPr sz="1800"/>
          </a:p>
        </p:txBody>
      </p:sp>
      <p:sp>
        <p:nvSpPr>
          <p:cNvPr id="987" name="Google Shape;987;p136"/>
          <p:cNvSpPr txBox="1"/>
          <p:nvPr/>
        </p:nvSpPr>
        <p:spPr>
          <a:xfrm>
            <a:off x="2198800" y="118907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32</a:t>
            </a:r>
            <a:endParaRPr sz="1800"/>
          </a:p>
        </p:txBody>
      </p:sp>
      <p:sp>
        <p:nvSpPr>
          <p:cNvPr id="988" name="Google Shape;988;p136"/>
          <p:cNvSpPr txBox="1"/>
          <p:nvPr/>
        </p:nvSpPr>
        <p:spPr>
          <a:xfrm>
            <a:off x="1163888" y="365388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a:t>
            </a:r>
            <a:endParaRPr sz="1800"/>
          </a:p>
        </p:txBody>
      </p:sp>
      <p:cxnSp>
        <p:nvCxnSpPr>
          <p:cNvPr id="989" name="Google Shape;989;p136"/>
          <p:cNvCxnSpPr/>
          <p:nvPr/>
        </p:nvCxnSpPr>
        <p:spPr>
          <a:xfrm>
            <a:off x="2828900" y="2344500"/>
            <a:ext cx="2365800" cy="0"/>
          </a:xfrm>
          <a:prstGeom prst="straightConnector1">
            <a:avLst/>
          </a:prstGeom>
          <a:noFill/>
          <a:ln cap="flat" cmpd="sng" w="9525">
            <a:solidFill>
              <a:srgbClr val="FF00FF"/>
            </a:solidFill>
            <a:prstDash val="solid"/>
            <a:round/>
            <a:headEnd len="med" w="med" type="none"/>
            <a:tailEnd len="med" w="med" type="triangle"/>
          </a:ln>
        </p:spPr>
      </p:cxnSp>
      <p:sp>
        <p:nvSpPr>
          <p:cNvPr id="990" name="Google Shape;990;p136"/>
          <p:cNvSpPr txBox="1"/>
          <p:nvPr/>
        </p:nvSpPr>
        <p:spPr>
          <a:xfrm>
            <a:off x="2851825" y="2437000"/>
            <a:ext cx="32724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Convolution Layer</a:t>
            </a:r>
            <a:endParaRPr sz="1800"/>
          </a:p>
        </p:txBody>
      </p:sp>
      <p:sp>
        <p:nvSpPr>
          <p:cNvPr id="991" name="Google Shape;991;p136"/>
          <p:cNvSpPr/>
          <p:nvPr/>
        </p:nvSpPr>
        <p:spPr>
          <a:xfrm>
            <a:off x="5852728" y="962250"/>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6"/>
          <p:cNvSpPr txBox="1"/>
          <p:nvPr/>
        </p:nvSpPr>
        <p:spPr>
          <a:xfrm>
            <a:off x="3997500" y="1058275"/>
            <a:ext cx="2063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t>activation maps</a:t>
            </a:r>
            <a:endParaRPr b="1" sz="1800"/>
          </a:p>
        </p:txBody>
      </p:sp>
      <p:sp>
        <p:nvSpPr>
          <p:cNvPr id="993" name="Google Shape;993;p136"/>
          <p:cNvSpPr txBox="1"/>
          <p:nvPr/>
        </p:nvSpPr>
        <p:spPr>
          <a:xfrm>
            <a:off x="5965822" y="3675729"/>
            <a:ext cx="3282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6</a:t>
            </a:r>
            <a:endParaRPr sz="1800"/>
          </a:p>
        </p:txBody>
      </p:sp>
      <p:sp>
        <p:nvSpPr>
          <p:cNvPr id="994" name="Google Shape;994;p136"/>
          <p:cNvSpPr txBox="1"/>
          <p:nvPr/>
        </p:nvSpPr>
        <p:spPr>
          <a:xfrm>
            <a:off x="7021405" y="32392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28</a:t>
            </a:r>
            <a:endParaRPr sz="1800"/>
          </a:p>
        </p:txBody>
      </p:sp>
      <p:sp>
        <p:nvSpPr>
          <p:cNvPr id="995" name="Google Shape;995;p136"/>
          <p:cNvSpPr txBox="1"/>
          <p:nvPr/>
        </p:nvSpPr>
        <p:spPr>
          <a:xfrm>
            <a:off x="7513105" y="165896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28</a:t>
            </a:r>
            <a:endParaRPr sz="1800"/>
          </a:p>
        </p:txBody>
      </p:sp>
      <p:sp>
        <p:nvSpPr>
          <p:cNvPr id="996" name="Google Shape;996;p136"/>
          <p:cNvSpPr/>
          <p:nvPr/>
        </p:nvSpPr>
        <p:spPr>
          <a:xfrm>
            <a:off x="6005128" y="962250"/>
            <a:ext cx="956400" cy="2757900"/>
          </a:xfrm>
          <a:prstGeom prst="cube">
            <a:avLst>
              <a:gd fmla="val 9035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6"/>
          <p:cNvSpPr/>
          <p:nvPr/>
        </p:nvSpPr>
        <p:spPr>
          <a:xfrm>
            <a:off x="6157528" y="962250"/>
            <a:ext cx="956400" cy="2757900"/>
          </a:xfrm>
          <a:prstGeom prst="cube">
            <a:avLst>
              <a:gd fmla="val 90357" name="adj"/>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6"/>
          <p:cNvSpPr/>
          <p:nvPr/>
        </p:nvSpPr>
        <p:spPr>
          <a:xfrm>
            <a:off x="6309928" y="962250"/>
            <a:ext cx="956400" cy="2757900"/>
          </a:xfrm>
          <a:prstGeom prst="cube">
            <a:avLst>
              <a:gd fmla="val 90357" name="adj"/>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6"/>
          <p:cNvSpPr/>
          <p:nvPr/>
        </p:nvSpPr>
        <p:spPr>
          <a:xfrm>
            <a:off x="6462328" y="962250"/>
            <a:ext cx="956400" cy="2757900"/>
          </a:xfrm>
          <a:prstGeom prst="cube">
            <a:avLst>
              <a:gd fmla="val 90357" name="adj"/>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6"/>
          <p:cNvSpPr txBox="1"/>
          <p:nvPr/>
        </p:nvSpPr>
        <p:spPr>
          <a:xfrm>
            <a:off x="819650" y="4110760"/>
            <a:ext cx="86259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000"/>
              <a:t>We stack these up to get a new “image” of size 28x28x6!</a:t>
            </a:r>
            <a:endParaRPr sz="2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37"/>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Convolution Layer</a:t>
            </a:r>
            <a:endParaRPr/>
          </a:p>
        </p:txBody>
      </p:sp>
      <p:sp>
        <p:nvSpPr>
          <p:cNvPr id="1006" name="Google Shape;1006;p137"/>
          <p:cNvSpPr/>
          <p:nvPr/>
        </p:nvSpPr>
        <p:spPr>
          <a:xfrm>
            <a:off x="2463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7"/>
          <p:cNvSpPr txBox="1"/>
          <p:nvPr/>
        </p:nvSpPr>
        <p:spPr>
          <a:xfrm>
            <a:off x="30757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32</a:t>
            </a:r>
            <a:endParaRPr sz="1800"/>
          </a:p>
        </p:txBody>
      </p:sp>
      <p:sp>
        <p:nvSpPr>
          <p:cNvPr id="1008" name="Google Shape;1008;p137"/>
          <p:cNvSpPr txBox="1"/>
          <p:nvPr/>
        </p:nvSpPr>
        <p:spPr>
          <a:xfrm>
            <a:off x="34400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32</a:t>
            </a:r>
            <a:endParaRPr sz="1800"/>
          </a:p>
        </p:txBody>
      </p:sp>
      <p:sp>
        <p:nvSpPr>
          <p:cNvPr id="1009" name="Google Shape;1009;p137"/>
          <p:cNvSpPr txBox="1"/>
          <p:nvPr/>
        </p:nvSpPr>
        <p:spPr>
          <a:xfrm>
            <a:off x="24050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3</a:t>
            </a:r>
            <a:endParaRPr sz="1800"/>
          </a:p>
        </p:txBody>
      </p:sp>
      <p:cxnSp>
        <p:nvCxnSpPr>
          <p:cNvPr id="1010" name="Google Shape;1010;p137"/>
          <p:cNvCxnSpPr/>
          <p:nvPr/>
        </p:nvCxnSpPr>
        <p:spPr>
          <a:xfrm>
            <a:off x="3767875" y="2404950"/>
            <a:ext cx="987600" cy="0"/>
          </a:xfrm>
          <a:prstGeom prst="straightConnector1">
            <a:avLst/>
          </a:prstGeom>
          <a:noFill/>
          <a:ln cap="flat" cmpd="sng" w="28575">
            <a:solidFill>
              <a:srgbClr val="000000"/>
            </a:solidFill>
            <a:prstDash val="solid"/>
            <a:round/>
            <a:headEnd len="med" w="med" type="none"/>
            <a:tailEnd len="med" w="med" type="triangle"/>
          </a:ln>
        </p:spPr>
      </p:cxnSp>
      <p:sp>
        <p:nvSpPr>
          <p:cNvPr id="1011" name="Google Shape;1011;p137"/>
          <p:cNvSpPr/>
          <p:nvPr/>
        </p:nvSpPr>
        <p:spPr>
          <a:xfrm>
            <a:off x="4977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7"/>
          <p:cNvSpPr txBox="1"/>
          <p:nvPr/>
        </p:nvSpPr>
        <p:spPr>
          <a:xfrm>
            <a:off x="55903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28</a:t>
            </a:r>
            <a:endParaRPr sz="1800"/>
          </a:p>
        </p:txBody>
      </p:sp>
      <p:sp>
        <p:nvSpPr>
          <p:cNvPr id="1013" name="Google Shape;1013;p137"/>
          <p:cNvSpPr txBox="1"/>
          <p:nvPr/>
        </p:nvSpPr>
        <p:spPr>
          <a:xfrm>
            <a:off x="59546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28</a:t>
            </a:r>
            <a:endParaRPr sz="1800"/>
          </a:p>
        </p:txBody>
      </p:sp>
      <p:sp>
        <p:nvSpPr>
          <p:cNvPr id="1014" name="Google Shape;1014;p137"/>
          <p:cNvSpPr txBox="1"/>
          <p:nvPr/>
        </p:nvSpPr>
        <p:spPr>
          <a:xfrm>
            <a:off x="49196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6</a:t>
            </a:r>
            <a:endParaRPr sz="1800"/>
          </a:p>
        </p:txBody>
      </p:sp>
      <p:sp>
        <p:nvSpPr>
          <p:cNvPr id="1015" name="Google Shape;1015;p137"/>
          <p:cNvSpPr txBox="1"/>
          <p:nvPr/>
        </p:nvSpPr>
        <p:spPr>
          <a:xfrm>
            <a:off x="3807200" y="257160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CONV,</a:t>
            </a:r>
            <a:endParaRPr sz="1800"/>
          </a:p>
          <a:p>
            <a:pPr indent="0" lvl="0" marL="0" rtl="0" algn="l">
              <a:spcBef>
                <a:spcPts val="0"/>
              </a:spcBef>
              <a:spcAft>
                <a:spcPts val="0"/>
              </a:spcAft>
              <a:buNone/>
            </a:pPr>
            <a:r>
              <a:rPr lang="zh-CN" sz="1800"/>
              <a:t>ReLU</a:t>
            </a:r>
            <a:endParaRPr sz="1800"/>
          </a:p>
          <a:p>
            <a:pPr indent="0" lvl="0" marL="0" rtl="0" algn="l">
              <a:spcBef>
                <a:spcPts val="0"/>
              </a:spcBef>
              <a:spcAft>
                <a:spcPts val="0"/>
              </a:spcAft>
              <a:buNone/>
            </a:pPr>
            <a:r>
              <a:rPr lang="zh-CN" sz="1800">
                <a:solidFill>
                  <a:srgbClr val="FFAB40"/>
                </a:solidFill>
              </a:rPr>
              <a:t>e.g. 6 5x5x3 filters</a:t>
            </a:r>
            <a:endParaRPr sz="1800">
              <a:solidFill>
                <a:srgbClr val="FFAB4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38"/>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Pooling Layer</a:t>
            </a:r>
            <a:endParaRPr/>
          </a:p>
        </p:txBody>
      </p:sp>
      <p:pic>
        <p:nvPicPr>
          <p:cNvPr id="1021" name="Google Shape;1021;p138"/>
          <p:cNvPicPr preferRelativeResize="0"/>
          <p:nvPr/>
        </p:nvPicPr>
        <p:blipFill>
          <a:blip r:embed="rId3">
            <a:alphaModFix/>
          </a:blip>
          <a:stretch>
            <a:fillRect/>
          </a:stretch>
        </p:blipFill>
        <p:spPr>
          <a:xfrm>
            <a:off x="2388788" y="1321750"/>
            <a:ext cx="4246525" cy="33542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39"/>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Max Pooling</a:t>
            </a:r>
            <a:endParaRPr/>
          </a:p>
        </p:txBody>
      </p:sp>
      <p:sp>
        <p:nvSpPr>
          <p:cNvPr id="1027" name="Google Shape;1027;p139"/>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sz="1000">
                <a:solidFill>
                  <a:srgbClr val="ADADAD"/>
                </a:solidFill>
              </a:rPr>
              <a:t>‹#›</a:t>
            </a:fld>
            <a:endParaRPr sz="1000">
              <a:solidFill>
                <a:srgbClr val="ADADAD"/>
              </a:solidFill>
            </a:endParaRPr>
          </a:p>
        </p:txBody>
      </p:sp>
      <p:sp>
        <p:nvSpPr>
          <p:cNvPr id="1028" name="Google Shape;1028;p139"/>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050">
                <a:solidFill>
                  <a:srgbClr val="FFFFFF"/>
                </a:solidFill>
                <a:latin typeface="Roboto"/>
                <a:ea typeface="Roboto"/>
                <a:cs typeface="Roboto"/>
                <a:sym typeface="Roboto"/>
              </a:rPr>
              <a:t>Slide credit: CS231n Lecture 7</a:t>
            </a:r>
            <a:endParaRPr>
              <a:solidFill>
                <a:srgbClr val="FFFFFF"/>
              </a:solidFill>
            </a:endParaRPr>
          </a:p>
        </p:txBody>
      </p:sp>
      <p:graphicFrame>
        <p:nvGraphicFramePr>
          <p:cNvPr id="1029" name="Google Shape;1029;p139"/>
          <p:cNvGraphicFramePr/>
          <p:nvPr/>
        </p:nvGraphicFramePr>
        <p:xfrm>
          <a:off x="1468738" y="1625000"/>
          <a:ext cx="3000000" cy="3000000"/>
        </p:xfrm>
        <a:graphic>
          <a:graphicData uri="http://schemas.openxmlformats.org/drawingml/2006/table">
            <a:tbl>
              <a:tblPr>
                <a:noFill/>
                <a:tableStyleId>{5615314F-DA6F-4854-A0A0-0BBD7873B28C}</a:tableStyleId>
              </a:tblPr>
              <a:tblGrid>
                <a:gridCol w="605875"/>
                <a:gridCol w="605875"/>
                <a:gridCol w="605875"/>
                <a:gridCol w="605875"/>
              </a:tblGrid>
              <a:tr h="605875">
                <a:tc>
                  <a:txBody>
                    <a:bodyPr>
                      <a:noAutofit/>
                    </a:bodyPr>
                    <a:lstStyle/>
                    <a:p>
                      <a:pPr indent="0" lvl="0" marL="0" rtl="0" algn="ctr">
                        <a:spcBef>
                          <a:spcPts val="0"/>
                        </a:spcBef>
                        <a:spcAft>
                          <a:spcPts val="0"/>
                        </a:spcAft>
                        <a:buNone/>
                      </a:pPr>
                      <a:r>
                        <a:rPr lang="zh-C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zh-C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zh-CN" sz="2400"/>
                        <a:t>2</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zh-CN" sz="2400"/>
                        <a:t>4</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zh-CN" sz="2400"/>
                        <a:t>5</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zh-C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zh-CN" sz="2400"/>
                        <a:t>7</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zh-C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zh-C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zh-C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zh-CN" sz="2400"/>
                        <a:t>1</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zh-CN" sz="2400"/>
                        <a:t>0</a:t>
                      </a:r>
                      <a:endParaRPr sz="2400"/>
                    </a:p>
                  </a:txBody>
                  <a:tcPr marT="91425" marB="91425" marR="91425" marL="91425">
                    <a:solidFill>
                      <a:srgbClr val="C9DAF8"/>
                    </a:solidFill>
                  </a:tcPr>
                </a:tc>
              </a:tr>
              <a:tr h="605875">
                <a:tc>
                  <a:txBody>
                    <a:bodyPr>
                      <a:noAutofit/>
                    </a:bodyPr>
                    <a:lstStyle/>
                    <a:p>
                      <a:pPr indent="0" lvl="0" marL="0" rtl="0" algn="ctr">
                        <a:spcBef>
                          <a:spcPts val="0"/>
                        </a:spcBef>
                        <a:spcAft>
                          <a:spcPts val="0"/>
                        </a:spcAft>
                        <a:buNone/>
                      </a:pPr>
                      <a:r>
                        <a:rPr lang="zh-CN" sz="2400"/>
                        <a:t>1</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zh-C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zh-CN" sz="2400"/>
                        <a:t>3</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zh-CN" sz="2400"/>
                        <a:t>4</a:t>
                      </a:r>
                      <a:endParaRPr sz="2400"/>
                    </a:p>
                  </a:txBody>
                  <a:tcPr marT="91425" marB="91425" marR="91425" marL="91425">
                    <a:solidFill>
                      <a:srgbClr val="C9DAF8"/>
                    </a:solidFill>
                  </a:tcPr>
                </a:tc>
              </a:tr>
            </a:tbl>
          </a:graphicData>
        </a:graphic>
      </p:graphicFrame>
      <p:sp>
        <p:nvSpPr>
          <p:cNvPr id="1030" name="Google Shape;1030;p139"/>
          <p:cNvSpPr txBox="1"/>
          <p:nvPr/>
        </p:nvSpPr>
        <p:spPr>
          <a:xfrm>
            <a:off x="1448088" y="1115425"/>
            <a:ext cx="26172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Single depth slice</a:t>
            </a:r>
            <a:endParaRPr sz="2400"/>
          </a:p>
        </p:txBody>
      </p:sp>
      <p:cxnSp>
        <p:nvCxnSpPr>
          <p:cNvPr id="1031" name="Google Shape;1031;p139"/>
          <p:cNvCxnSpPr/>
          <p:nvPr/>
        </p:nvCxnSpPr>
        <p:spPr>
          <a:xfrm rot="10800000">
            <a:off x="1159163" y="1654750"/>
            <a:ext cx="0" cy="2364000"/>
          </a:xfrm>
          <a:prstGeom prst="straightConnector1">
            <a:avLst/>
          </a:prstGeom>
          <a:noFill/>
          <a:ln cap="flat" cmpd="sng" w="19050">
            <a:solidFill>
              <a:srgbClr val="000000"/>
            </a:solidFill>
            <a:prstDash val="solid"/>
            <a:round/>
            <a:headEnd len="med" w="med" type="none"/>
            <a:tailEnd len="med" w="med" type="triangle"/>
          </a:ln>
        </p:spPr>
      </p:cxnSp>
      <p:sp>
        <p:nvSpPr>
          <p:cNvPr id="1032" name="Google Shape;1032;p139"/>
          <p:cNvSpPr txBox="1"/>
          <p:nvPr/>
        </p:nvSpPr>
        <p:spPr>
          <a:xfrm>
            <a:off x="793763" y="1779125"/>
            <a:ext cx="3897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t>x</a:t>
            </a:r>
            <a:endParaRPr sz="2400"/>
          </a:p>
        </p:txBody>
      </p:sp>
      <p:cxnSp>
        <p:nvCxnSpPr>
          <p:cNvPr id="1033" name="Google Shape;1033;p139"/>
          <p:cNvCxnSpPr/>
          <p:nvPr/>
        </p:nvCxnSpPr>
        <p:spPr>
          <a:xfrm>
            <a:off x="1442238" y="4365975"/>
            <a:ext cx="2476500" cy="0"/>
          </a:xfrm>
          <a:prstGeom prst="straightConnector1">
            <a:avLst/>
          </a:prstGeom>
          <a:noFill/>
          <a:ln cap="flat" cmpd="sng" w="19050">
            <a:solidFill>
              <a:srgbClr val="000000"/>
            </a:solidFill>
            <a:prstDash val="solid"/>
            <a:round/>
            <a:headEnd len="med" w="med" type="none"/>
            <a:tailEnd len="med" w="med" type="triangle"/>
          </a:ln>
        </p:spPr>
      </p:cxnSp>
      <p:sp>
        <p:nvSpPr>
          <p:cNvPr id="1034" name="Google Shape;1034;p139"/>
          <p:cNvSpPr txBox="1"/>
          <p:nvPr/>
        </p:nvSpPr>
        <p:spPr>
          <a:xfrm>
            <a:off x="3394513" y="4296325"/>
            <a:ext cx="389700" cy="36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2400"/>
              <a:t>y</a:t>
            </a:r>
            <a:endParaRPr sz="2400"/>
          </a:p>
        </p:txBody>
      </p:sp>
      <p:cxnSp>
        <p:nvCxnSpPr>
          <p:cNvPr id="1035" name="Google Shape;1035;p139"/>
          <p:cNvCxnSpPr/>
          <p:nvPr/>
        </p:nvCxnSpPr>
        <p:spPr>
          <a:xfrm>
            <a:off x="4269938" y="2836750"/>
            <a:ext cx="2032800" cy="0"/>
          </a:xfrm>
          <a:prstGeom prst="straightConnector1">
            <a:avLst/>
          </a:prstGeom>
          <a:noFill/>
          <a:ln cap="flat" cmpd="sng" w="19050">
            <a:solidFill>
              <a:srgbClr val="000000"/>
            </a:solidFill>
            <a:prstDash val="solid"/>
            <a:round/>
            <a:headEnd len="med" w="med" type="none"/>
            <a:tailEnd len="med" w="med" type="triangle"/>
          </a:ln>
        </p:spPr>
      </p:cxnSp>
      <p:sp>
        <p:nvSpPr>
          <p:cNvPr id="1036" name="Google Shape;1036;p139"/>
          <p:cNvSpPr txBox="1"/>
          <p:nvPr/>
        </p:nvSpPr>
        <p:spPr>
          <a:xfrm>
            <a:off x="4177513" y="2003825"/>
            <a:ext cx="26757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max pool with </a:t>
            </a:r>
            <a:endParaRPr sz="1800"/>
          </a:p>
          <a:p>
            <a:pPr indent="0" lvl="0" marL="0" rtl="0" algn="l">
              <a:spcBef>
                <a:spcPts val="0"/>
              </a:spcBef>
              <a:spcAft>
                <a:spcPts val="0"/>
              </a:spcAft>
              <a:buNone/>
            </a:pPr>
            <a:r>
              <a:rPr lang="zh-CN" sz="1800"/>
              <a:t>2x2 filters and stride 2</a:t>
            </a:r>
            <a:endParaRPr sz="1800"/>
          </a:p>
        </p:txBody>
      </p:sp>
      <p:graphicFrame>
        <p:nvGraphicFramePr>
          <p:cNvPr id="1037" name="Google Shape;1037;p139"/>
          <p:cNvGraphicFramePr/>
          <p:nvPr/>
        </p:nvGraphicFramePr>
        <p:xfrm>
          <a:off x="7138488" y="2191925"/>
          <a:ext cx="3000000" cy="3000000"/>
        </p:xfrm>
        <a:graphic>
          <a:graphicData uri="http://schemas.openxmlformats.org/drawingml/2006/table">
            <a:tbl>
              <a:tblPr>
                <a:noFill/>
                <a:tableStyleId>{5615314F-DA6F-4854-A0A0-0BBD7873B28C}</a:tableStyleId>
              </a:tblPr>
              <a:tblGrid>
                <a:gridCol w="605875"/>
                <a:gridCol w="605875"/>
              </a:tblGrid>
              <a:tr h="605875">
                <a:tc>
                  <a:txBody>
                    <a:bodyPr>
                      <a:noAutofit/>
                    </a:bodyPr>
                    <a:lstStyle/>
                    <a:p>
                      <a:pPr indent="0" lvl="0" marL="0" rtl="0" algn="ctr">
                        <a:spcBef>
                          <a:spcPts val="0"/>
                        </a:spcBef>
                        <a:spcAft>
                          <a:spcPts val="0"/>
                        </a:spcAft>
                        <a:buNone/>
                      </a:pPr>
                      <a:r>
                        <a:rPr lang="zh-C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zh-C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zh-C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zh-CN" sz="2400"/>
                        <a:t>4</a:t>
                      </a:r>
                      <a:endParaRPr sz="2400"/>
                    </a:p>
                  </a:txBody>
                  <a:tcPr marT="91425" marB="91425" marR="91425" marL="91425">
                    <a:solidFill>
                      <a:srgbClr val="C9DAF8"/>
                    </a:solidFill>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40"/>
          <p:cNvSpPr txBox="1"/>
          <p:nvPr/>
        </p:nvSpPr>
        <p:spPr>
          <a:xfrm>
            <a:off x="221775" y="1006400"/>
            <a:ext cx="8244600" cy="1892700"/>
          </a:xfrm>
          <a:prstGeom prst="rect">
            <a:avLst/>
          </a:prstGeom>
          <a:noFill/>
          <a:ln>
            <a:noFill/>
          </a:ln>
        </p:spPr>
        <p:txBody>
          <a:bodyPr anchorCtr="0" anchor="t" bIns="34275" lIns="68575" spcFirstLastPara="1" rIns="68575" wrap="square" tIns="34275">
            <a:noAutofit/>
          </a:bodyPr>
          <a:lstStyle/>
          <a:p>
            <a:pPr indent="-190500" lvl="0" marL="25400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a:p>
            <a:pPr indent="-266700" lvl="0" marL="254000" marR="0" rtl="0" algn="l">
              <a:lnSpc>
                <a:spcPct val="100000"/>
              </a:lnSpc>
              <a:spcBef>
                <a:spcPts val="0"/>
              </a:spcBef>
              <a:spcAft>
                <a:spcPts val="0"/>
              </a:spcAft>
              <a:buClr>
                <a:srgbClr val="000000"/>
              </a:buClr>
              <a:buSzPts val="1600"/>
              <a:buFont typeface="Arial"/>
              <a:buAutoNum type="arabicPeriod"/>
            </a:pPr>
            <a:r>
              <a:rPr b="0" i="0" lang="zh-CN" sz="1600" u="none" cap="none" strike="noStrike">
                <a:solidFill>
                  <a:srgbClr val="000000"/>
                </a:solidFill>
                <a:latin typeface="Arial"/>
                <a:ea typeface="Arial"/>
                <a:cs typeface="Arial"/>
                <a:sym typeface="Arial"/>
              </a:rPr>
              <a:t>Very simple way to prevent overfitting</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266700" lvl="0" marL="254000" marR="0" rtl="0" algn="l">
              <a:lnSpc>
                <a:spcPct val="100000"/>
              </a:lnSpc>
              <a:spcBef>
                <a:spcPts val="0"/>
              </a:spcBef>
              <a:spcAft>
                <a:spcPts val="0"/>
              </a:spcAft>
              <a:buClr>
                <a:srgbClr val="000000"/>
              </a:buClr>
              <a:buSzPts val="1600"/>
              <a:buFont typeface="Arial"/>
              <a:buAutoNum type="arabicPeriod"/>
            </a:pPr>
            <a:r>
              <a:rPr b="0" i="0" lang="zh-CN" sz="1600" u="none" cap="none" strike="noStrike">
                <a:solidFill>
                  <a:srgbClr val="000000"/>
                </a:solidFill>
                <a:latin typeface="Arial"/>
                <a:ea typeface="Arial"/>
                <a:cs typeface="Arial"/>
                <a:sym typeface="Arial"/>
              </a:rPr>
              <a:t>The ideas comes from Bagging:</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pic>
        <p:nvPicPr>
          <p:cNvPr id="1043" name="Google Shape;1043;p140"/>
          <p:cNvPicPr preferRelativeResize="0"/>
          <p:nvPr/>
        </p:nvPicPr>
        <p:blipFill rotWithShape="1">
          <a:blip r:embed="rId3">
            <a:alphaModFix/>
          </a:blip>
          <a:srcRect b="0" l="0" r="0" t="0"/>
          <a:stretch/>
        </p:blipFill>
        <p:spPr>
          <a:xfrm>
            <a:off x="3846003" y="2619375"/>
            <a:ext cx="5105400" cy="2524125"/>
          </a:xfrm>
          <a:prstGeom prst="rect">
            <a:avLst/>
          </a:prstGeom>
          <a:noFill/>
          <a:ln>
            <a:noFill/>
          </a:ln>
        </p:spPr>
      </p:pic>
      <p:sp>
        <p:nvSpPr>
          <p:cNvPr id="1044" name="Google Shape;1044;p140"/>
          <p:cNvSpPr txBox="1"/>
          <p:nvPr/>
        </p:nvSpPr>
        <p:spPr>
          <a:xfrm>
            <a:off x="701889" y="2173019"/>
            <a:ext cx="5271300" cy="1477200"/>
          </a:xfrm>
          <a:prstGeom prst="rect">
            <a:avLst/>
          </a:prstGeom>
          <a:noFill/>
          <a:ln>
            <a:noFill/>
          </a:ln>
        </p:spPr>
        <p:txBody>
          <a:bodyPr anchorCtr="0" anchor="t" bIns="34275" lIns="68575" spcFirstLastPara="1" rIns="68575" wrap="square" tIns="34275">
            <a:noAutofit/>
          </a:bodyPr>
          <a:lstStyle/>
          <a:p>
            <a:pPr indent="-190500" lvl="0" marL="2540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Sample training data and train several different classifiers</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Classify test instance with entire ensemble of classifiers</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Vote across classifiers for final decision</a:t>
            </a:r>
            <a:endParaRPr b="0" i="0" sz="14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40"/>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zh-CN" sz="3600">
                <a:latin typeface="PT Sans Narrow"/>
                <a:ea typeface="PT Sans Narrow"/>
                <a:cs typeface="PT Sans Narrow"/>
                <a:sym typeface="PT Sans Narrow"/>
              </a:rPr>
              <a:t>Dropout</a:t>
            </a:r>
            <a:endParaRPr b="1" sz="3600">
              <a:latin typeface="PT Sans Narrow"/>
              <a:ea typeface="PT Sans Narrow"/>
              <a:cs typeface="PT Sans Narrow"/>
              <a:sym typeface="PT Sans Narrow"/>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41"/>
          <p:cNvSpPr txBox="1"/>
          <p:nvPr/>
        </p:nvSpPr>
        <p:spPr>
          <a:xfrm>
            <a:off x="825999" y="3873922"/>
            <a:ext cx="6708300" cy="1269600"/>
          </a:xfrm>
          <a:prstGeom prst="rect">
            <a:avLst/>
          </a:prstGeom>
          <a:blipFill rotWithShape="1">
            <a:blip r:embed="rId3">
              <a:alphaModFix/>
            </a:blip>
            <a:stretch>
              <a:fillRect b="0" l="-479" r="0" t="0"/>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pic>
        <p:nvPicPr>
          <p:cNvPr id="1051" name="Google Shape;1051;p141"/>
          <p:cNvPicPr preferRelativeResize="0"/>
          <p:nvPr/>
        </p:nvPicPr>
        <p:blipFill rotWithShape="1">
          <a:blip r:embed="rId4">
            <a:alphaModFix/>
          </a:blip>
          <a:srcRect b="0" l="0" r="0" t="0"/>
          <a:stretch/>
        </p:blipFill>
        <p:spPr>
          <a:xfrm>
            <a:off x="315374" y="1118734"/>
            <a:ext cx="2954442" cy="2755189"/>
          </a:xfrm>
          <a:prstGeom prst="rect">
            <a:avLst/>
          </a:prstGeom>
          <a:noFill/>
          <a:ln>
            <a:noFill/>
          </a:ln>
        </p:spPr>
      </p:pic>
      <p:pic>
        <p:nvPicPr>
          <p:cNvPr id="1052" name="Google Shape;1052;p141"/>
          <p:cNvPicPr preferRelativeResize="0"/>
          <p:nvPr/>
        </p:nvPicPr>
        <p:blipFill rotWithShape="1">
          <a:blip r:embed="rId5">
            <a:alphaModFix/>
          </a:blip>
          <a:srcRect b="0" l="0" r="0" t="0"/>
          <a:stretch/>
        </p:blipFill>
        <p:spPr>
          <a:xfrm>
            <a:off x="4572000" y="1417886"/>
            <a:ext cx="2550257" cy="2456035"/>
          </a:xfrm>
          <a:prstGeom prst="rect">
            <a:avLst/>
          </a:prstGeom>
          <a:noFill/>
          <a:ln>
            <a:noFill/>
          </a:ln>
        </p:spPr>
      </p:pic>
      <p:sp>
        <p:nvSpPr>
          <p:cNvPr id="1053" name="Google Shape;1053;p141"/>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zh-CN" sz="3600">
                <a:latin typeface="PT Sans Narrow"/>
                <a:ea typeface="PT Sans Narrow"/>
                <a:cs typeface="PT Sans Narrow"/>
                <a:sym typeface="PT Sans Narrow"/>
              </a:rPr>
              <a:t>Dropout</a:t>
            </a:r>
            <a:endParaRPr b="1" sz="3600">
              <a:latin typeface="PT Sans Narrow"/>
              <a:ea typeface="PT Sans Narrow"/>
              <a:cs typeface="PT Sans Narrow"/>
              <a:sym typeface="PT Sans Narrow"/>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142"/>
          <p:cNvSpPr txBox="1"/>
          <p:nvPr/>
        </p:nvSpPr>
        <p:spPr>
          <a:xfrm>
            <a:off x="444391" y="3625615"/>
            <a:ext cx="7949700" cy="2100600"/>
          </a:xfrm>
          <a:prstGeom prst="rect">
            <a:avLst/>
          </a:prstGeom>
          <a:noFill/>
          <a:ln>
            <a:noFill/>
          </a:ln>
        </p:spPr>
        <p:txBody>
          <a:bodyPr anchorCtr="0" anchor="t" bIns="34275" lIns="68575" spcFirstLastPara="1" rIns="68575" wrap="square" tIns="34275">
            <a:noAutofit/>
          </a:bodyPr>
          <a:lstStyle/>
          <a:p>
            <a:pPr indent="-190500" lvl="0" marL="2540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Due to randomness, the drop nodes changes for each input</a:t>
            </a:r>
            <a:endParaRPr b="0" i="0" sz="11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BP is effectively performed only over the remaining network</a:t>
            </a:r>
            <a:endParaRPr b="0" i="0" sz="11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2540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For closed nodes, the gradients are zero</a:t>
            </a:r>
            <a:endParaRPr b="0" i="0" sz="11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9" name="Google Shape;1059;p142"/>
          <p:cNvPicPr preferRelativeResize="0"/>
          <p:nvPr/>
        </p:nvPicPr>
        <p:blipFill rotWithShape="1">
          <a:blip r:embed="rId3">
            <a:alphaModFix/>
          </a:blip>
          <a:srcRect b="0" l="0" r="0" t="0"/>
          <a:stretch/>
        </p:blipFill>
        <p:spPr>
          <a:xfrm>
            <a:off x="444391" y="1024923"/>
            <a:ext cx="8515350" cy="2124075"/>
          </a:xfrm>
          <a:prstGeom prst="rect">
            <a:avLst/>
          </a:prstGeom>
          <a:noFill/>
          <a:ln>
            <a:noFill/>
          </a:ln>
        </p:spPr>
      </p:pic>
      <p:sp>
        <p:nvSpPr>
          <p:cNvPr id="1060" name="Google Shape;1060;p142"/>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zh-CN" sz="3600">
                <a:latin typeface="PT Sans Narrow"/>
                <a:ea typeface="PT Sans Narrow"/>
                <a:cs typeface="PT Sans Narrow"/>
                <a:sym typeface="PT Sans Narrow"/>
              </a:rPr>
              <a:t>Dropout</a:t>
            </a:r>
            <a:endParaRPr b="1" sz="3600">
              <a:latin typeface="PT Sans Narrow"/>
              <a:ea typeface="PT Sans Narrow"/>
              <a:cs typeface="PT Sans Narrow"/>
              <a:sym typeface="PT Sans Narrow"/>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43"/>
          <p:cNvSpPr txBox="1"/>
          <p:nvPr/>
        </p:nvSpPr>
        <p:spPr>
          <a:xfrm>
            <a:off x="221775" y="981481"/>
            <a:ext cx="6398700" cy="2100600"/>
          </a:xfrm>
          <a:prstGeom prst="rect">
            <a:avLst/>
          </a:prstGeom>
          <a:noFill/>
          <a:ln>
            <a:noFill/>
          </a:ln>
        </p:spPr>
        <p:txBody>
          <a:bodyPr anchorCtr="0" anchor="t" bIns="34275" lIns="68575" spcFirstLastPara="1" rIns="68575" wrap="square" tIns="34275">
            <a:noAutofit/>
          </a:bodyPr>
          <a:lstStyle/>
          <a:p>
            <a:pPr indent="-190500" lvl="0" marL="25400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a:p>
            <a:pPr indent="-266700" lvl="0" marL="254000" marR="0" rtl="0" algn="l">
              <a:lnSpc>
                <a:spcPct val="100000"/>
              </a:lnSpc>
              <a:spcBef>
                <a:spcPts val="0"/>
              </a:spcBef>
              <a:spcAft>
                <a:spcPts val="0"/>
              </a:spcAft>
              <a:buClr>
                <a:srgbClr val="000000"/>
              </a:buClr>
              <a:buSzPts val="1600"/>
              <a:buFont typeface="Arial"/>
              <a:buAutoNum type="arabicPeriod"/>
            </a:pPr>
            <a:r>
              <a:rPr b="0" i="0" lang="zh-CN" sz="1600" u="none" cap="none" strike="noStrike">
                <a:solidFill>
                  <a:srgbClr val="000000"/>
                </a:solidFill>
                <a:latin typeface="Arial"/>
                <a:ea typeface="Arial"/>
                <a:cs typeface="Arial"/>
                <a:sym typeface="Arial"/>
              </a:rPr>
              <a:t>Dropout forces the neuros to learn “rich” and redundant pattern</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266700" lvl="0" marL="254000" marR="0" rtl="0" algn="l">
              <a:lnSpc>
                <a:spcPct val="100000"/>
              </a:lnSpc>
              <a:spcBef>
                <a:spcPts val="0"/>
              </a:spcBef>
              <a:spcAft>
                <a:spcPts val="0"/>
              </a:spcAft>
              <a:buClr>
                <a:srgbClr val="000000"/>
              </a:buClr>
              <a:buSzPts val="1600"/>
              <a:buFont typeface="Arial"/>
              <a:buAutoNum type="arabicPeriod"/>
            </a:pPr>
            <a:r>
              <a:rPr b="0" i="0" lang="zh-CN" sz="1600" u="none" cap="none" strike="noStrike">
                <a:solidFill>
                  <a:srgbClr val="000000"/>
                </a:solidFill>
                <a:latin typeface="Arial"/>
                <a:ea typeface="Arial"/>
                <a:cs typeface="Arial"/>
                <a:sym typeface="Arial"/>
              </a:rPr>
              <a:t>Without dropout, a layer may just clone its input to output.</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266700" lvl="0" marL="254000" marR="0" rtl="0" algn="l">
              <a:lnSpc>
                <a:spcPct val="100000"/>
              </a:lnSpc>
              <a:spcBef>
                <a:spcPts val="0"/>
              </a:spcBef>
              <a:spcAft>
                <a:spcPts val="0"/>
              </a:spcAft>
              <a:buClr>
                <a:srgbClr val="000000"/>
              </a:buClr>
              <a:buSzPts val="1600"/>
              <a:buFont typeface="Arial"/>
              <a:buAutoNum type="arabicPeriod"/>
            </a:pPr>
            <a:r>
              <a:rPr b="0" i="0" lang="zh-CN" sz="1600" u="none" cap="none" strike="noStrike">
                <a:solidFill>
                  <a:srgbClr val="000000"/>
                </a:solidFill>
                <a:latin typeface="Arial"/>
                <a:ea typeface="Arial"/>
                <a:cs typeface="Arial"/>
                <a:sym typeface="Arial"/>
              </a:rPr>
              <a:t>Dropout forces the neuros to learn denser pattern</a:t>
            </a:r>
            <a:endParaRPr b="0" i="0" sz="16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pic>
        <p:nvPicPr>
          <p:cNvPr id="1066" name="Google Shape;1066;p143"/>
          <p:cNvPicPr preferRelativeResize="0"/>
          <p:nvPr/>
        </p:nvPicPr>
        <p:blipFill rotWithShape="1">
          <a:blip r:embed="rId3">
            <a:alphaModFix/>
          </a:blip>
          <a:srcRect b="0" l="0" r="0" t="0"/>
          <a:stretch/>
        </p:blipFill>
        <p:spPr>
          <a:xfrm>
            <a:off x="6181833" y="1202457"/>
            <a:ext cx="2895429" cy="3758565"/>
          </a:xfrm>
          <a:prstGeom prst="rect">
            <a:avLst/>
          </a:prstGeom>
          <a:noFill/>
          <a:ln>
            <a:noFill/>
          </a:ln>
        </p:spPr>
      </p:pic>
      <p:sp>
        <p:nvSpPr>
          <p:cNvPr id="1067" name="Google Shape;1067;p143"/>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zh-CN" sz="3600">
                <a:latin typeface="PT Sans Narrow"/>
                <a:ea typeface="PT Sans Narrow"/>
                <a:cs typeface="PT Sans Narrow"/>
                <a:sym typeface="PT Sans Narrow"/>
              </a:rPr>
              <a:t>Dropout</a:t>
            </a:r>
            <a:endParaRPr b="1" sz="3600">
              <a:latin typeface="PT Sans Narrow"/>
              <a:ea typeface="PT Sans Narrow"/>
              <a:cs typeface="PT Sans Narrow"/>
              <a:sym typeface="PT Sans Narrow"/>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44"/>
          <p:cNvSpPr txBox="1"/>
          <p:nvPr/>
        </p:nvSpPr>
        <p:spPr>
          <a:xfrm>
            <a:off x="1561835" y="3745024"/>
            <a:ext cx="6398700" cy="692400"/>
          </a:xfrm>
          <a:prstGeom prst="rect">
            <a:avLst/>
          </a:prstGeom>
          <a:noFill/>
          <a:ln>
            <a:noFill/>
          </a:ln>
        </p:spPr>
        <p:txBody>
          <a:bodyPr anchorCtr="0" anchor="t" bIns="34275" lIns="68575" spcFirstLastPara="1" rIns="68575" wrap="square" tIns="34275">
            <a:noAutofit/>
          </a:bodyPr>
          <a:lstStyle/>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65100" lvl="0" marL="254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3" name="Google Shape;1073;p144"/>
          <p:cNvPicPr preferRelativeResize="0"/>
          <p:nvPr/>
        </p:nvPicPr>
        <p:blipFill rotWithShape="1">
          <a:blip r:embed="rId3">
            <a:alphaModFix/>
          </a:blip>
          <a:srcRect b="0" l="0" r="0" t="0"/>
          <a:stretch/>
        </p:blipFill>
        <p:spPr>
          <a:xfrm>
            <a:off x="1077045" y="1203334"/>
            <a:ext cx="5616466" cy="2592215"/>
          </a:xfrm>
          <a:prstGeom prst="rect">
            <a:avLst/>
          </a:prstGeom>
          <a:noFill/>
          <a:ln>
            <a:noFill/>
          </a:ln>
        </p:spPr>
      </p:pic>
      <p:sp>
        <p:nvSpPr>
          <p:cNvPr id="1074" name="Google Shape;1074;p144"/>
          <p:cNvSpPr/>
          <p:nvPr/>
        </p:nvSpPr>
        <p:spPr>
          <a:xfrm>
            <a:off x="3109749" y="3965204"/>
            <a:ext cx="2010000" cy="300000"/>
          </a:xfrm>
          <a:prstGeom prst="rect">
            <a:avLst/>
          </a:prstGeom>
          <a:blipFill rotWithShape="1">
            <a:blip r:embed="rId4">
              <a:alphaModFix/>
            </a:blip>
            <a:stretch>
              <a:fillRect b="-6059" l="0" r="0" t="0"/>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075" name="Google Shape;1075;p144"/>
          <p:cNvSpPr/>
          <p:nvPr/>
        </p:nvSpPr>
        <p:spPr>
          <a:xfrm>
            <a:off x="4994651" y="4179300"/>
            <a:ext cx="37245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1" lang="zh-CN" sz="1400" u="none" cap="none" strike="noStrike">
                <a:solidFill>
                  <a:srgbClr val="3C484E"/>
                </a:solidFill>
                <a:latin typeface="Georgia"/>
                <a:ea typeface="Georgia"/>
                <a:cs typeface="Georgia"/>
                <a:sym typeface="Georgia"/>
              </a:rPr>
              <a:t>Kind of average voting</a:t>
            </a:r>
            <a:endParaRPr b="0" i="1" sz="1400" u="none" cap="none" strike="noStrike">
              <a:solidFill>
                <a:srgbClr val="000000"/>
              </a:solidFill>
              <a:latin typeface="Arial"/>
              <a:ea typeface="Arial"/>
              <a:cs typeface="Arial"/>
              <a:sym typeface="Arial"/>
            </a:endParaRPr>
          </a:p>
        </p:txBody>
      </p:sp>
      <p:sp>
        <p:nvSpPr>
          <p:cNvPr id="1076" name="Google Shape;1076;p144"/>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zh-CN" sz="3600">
                <a:latin typeface="PT Sans Narrow"/>
                <a:ea typeface="PT Sans Narrow"/>
                <a:cs typeface="PT Sans Narrow"/>
                <a:sym typeface="PT Sans Narrow"/>
              </a:rPr>
              <a:t>Dropout During Test</a:t>
            </a:r>
            <a:endParaRPr b="1" sz="3600">
              <a:latin typeface="PT Sans Narrow"/>
              <a:ea typeface="PT Sans Narrow"/>
              <a:cs typeface="PT Sans Narrow"/>
              <a:sym typeface="PT Sans Narrow"/>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5"/>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Illustrate Sequential Model via Two Layers CNN</a:t>
            </a:r>
            <a:endParaRPr/>
          </a:p>
        </p:txBody>
      </p:sp>
      <p:pic>
        <p:nvPicPr>
          <p:cNvPr id="1082" name="Google Shape;1082;p145"/>
          <p:cNvPicPr preferRelativeResize="0"/>
          <p:nvPr/>
        </p:nvPicPr>
        <p:blipFill>
          <a:blip r:embed="rId3">
            <a:alphaModFix/>
          </a:blip>
          <a:stretch>
            <a:fillRect/>
          </a:stretch>
        </p:blipFill>
        <p:spPr>
          <a:xfrm>
            <a:off x="0" y="1211875"/>
            <a:ext cx="8839199" cy="2719754"/>
          </a:xfrm>
          <a:prstGeom prst="rect">
            <a:avLst/>
          </a:prstGeom>
          <a:noFill/>
          <a:ln>
            <a:noFill/>
          </a:ln>
        </p:spPr>
      </p:pic>
      <p:sp>
        <p:nvSpPr>
          <p:cNvPr id="1083" name="Google Shape;1083;p145"/>
          <p:cNvSpPr txBox="1"/>
          <p:nvPr/>
        </p:nvSpPr>
        <p:spPr>
          <a:xfrm>
            <a:off x="739725" y="4265500"/>
            <a:ext cx="7818900" cy="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nvSpPr>
        <p:spPr>
          <a:xfrm>
            <a:off x="233774" y="152614"/>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0: The Big Picture</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graphicFrame>
        <p:nvGraphicFramePr>
          <p:cNvPr id="213" name="Google Shape;213;p29"/>
          <p:cNvGraphicFramePr/>
          <p:nvPr/>
        </p:nvGraphicFramePr>
        <p:xfrm>
          <a:off x="647000" y="1501926"/>
          <a:ext cx="3000000" cy="3000000"/>
        </p:xfrm>
        <a:graphic>
          <a:graphicData uri="http://schemas.openxmlformats.org/drawingml/2006/table">
            <a:tbl>
              <a:tblPr>
                <a:noFill/>
                <a:tableStyleId>{6F3DA8B0-EE8D-4C0D-BCF4-0FF3EA920B5E}</a:tableStyleId>
              </a:tblPr>
              <a:tblGrid>
                <a:gridCol w="1680825"/>
                <a:gridCol w="5812025"/>
              </a:tblGrid>
              <a:tr h="285750">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zh-CN" sz="1800" u="none" cap="none" strike="noStrike"/>
                        <a:t>Data</a:t>
                      </a:r>
                      <a:endParaRPr sz="1800" u="none" cap="none" strike="noStrike"/>
                    </a:p>
                  </a:txBody>
                  <a:tcPr marT="68575" marB="68575" marR="68575" marL="68575"/>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zh-CN" sz="1800" u="none" cap="none" strike="noStrike"/>
                        <a:t> The Sale Price and Related Information of the House</a:t>
                      </a:r>
                      <a:endParaRPr sz="1800" u="none" cap="none" strike="noStrike"/>
                    </a:p>
                  </a:txBody>
                  <a:tcPr marT="68575" marB="68575" marR="68575" marL="68575"/>
                </a:tc>
              </a:tr>
              <a:tr h="285750">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zh-CN" sz="1800" u="none" cap="none" strike="noStrike"/>
                        <a:t>Label</a:t>
                      </a:r>
                      <a:endParaRPr sz="1800" u="none" cap="none" strike="noStrike"/>
                    </a:p>
                  </a:txBody>
                  <a:tcPr marT="68575" marB="68575" marR="68575" marL="68575"/>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zh-CN" sz="1800" u="none" cap="none" strike="noStrike"/>
                        <a:t> The Sale Price of the House</a:t>
                      </a:r>
                      <a:endParaRPr sz="1800" u="none" cap="none" strike="noStrike"/>
                    </a:p>
                  </a:txBody>
                  <a:tcPr marT="68575" marB="68575" marR="68575" marL="68575"/>
                </a:tc>
              </a:tr>
              <a:tr h="285750">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zh-CN" sz="1800" u="none" cap="none" strike="noStrike"/>
                        <a:t>Problem Type</a:t>
                      </a:r>
                      <a:endParaRPr sz="1800" u="none" cap="none" strike="noStrike"/>
                    </a:p>
                  </a:txBody>
                  <a:tcPr marT="68575" marB="68575" marR="68575" marL="68575"/>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zh-CN" sz="1800" u="none" cap="none" strike="noStrike"/>
                        <a:t>  Regression</a:t>
                      </a:r>
                      <a:endParaRPr sz="1800" u="none" cap="none" strike="noStrike"/>
                    </a:p>
                  </a:txBody>
                  <a:tcPr marT="68575" marB="68575" marR="68575" marL="68575"/>
                </a:tc>
              </a:tr>
              <a:tr h="285750">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zh-CN" sz="1800" u="none" cap="none" strike="noStrike"/>
                        <a:t>Features</a:t>
                      </a:r>
                      <a:endParaRPr sz="1800" u="none" cap="none" strike="noStrike"/>
                    </a:p>
                  </a:txBody>
                  <a:tcPr marT="68575" marB="68575" marR="68575" marL="68575"/>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zh-CN" sz="1800" u="none" cap="none" strike="noStrike"/>
                        <a:t>  The Information of the house like: Location, Live Area, Quality</a:t>
                      </a:r>
                      <a:endParaRPr sz="1800" u="none" cap="none" strike="noStrike"/>
                    </a:p>
                  </a:txBody>
                  <a:tcPr marT="68575" marB="68575" marR="68575" marL="68575"/>
                </a:tc>
              </a:tr>
              <a:tr h="285750">
                <a:tc>
                  <a:txBody>
                    <a:bodyPr>
                      <a:noAutofit/>
                    </a:bodyPr>
                    <a:lstStyle/>
                    <a:p>
                      <a:pPr indent="0" lvl="0" marL="0" marR="0" rtl="0" algn="l">
                        <a:lnSpc>
                          <a:spcPct val="100000"/>
                        </a:lnSpc>
                        <a:spcBef>
                          <a:spcPts val="0"/>
                        </a:spcBef>
                        <a:spcAft>
                          <a:spcPts val="0"/>
                        </a:spcAft>
                        <a:buClr>
                          <a:schemeClr val="dk1"/>
                        </a:buClr>
                        <a:buSzPts val="800"/>
                        <a:buFont typeface="Arial"/>
                        <a:buNone/>
                      </a:pPr>
                      <a:r>
                        <a:rPr lang="zh-CN" sz="1800" u="none" cap="none" strike="noStrike">
                          <a:solidFill>
                            <a:schemeClr val="dk1"/>
                          </a:solidFill>
                        </a:rPr>
                        <a:t>Model output</a:t>
                      </a:r>
                      <a:endParaRPr sz="1800" u="none" cap="none" strike="noStrike"/>
                    </a:p>
                  </a:txBody>
                  <a:tcPr marT="68575" marB="68575" marR="68575" marL="68575"/>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zh-CN" sz="1800" u="none" cap="none" strike="noStrike"/>
                        <a:t>  The Prediction of the Sale Price. </a:t>
                      </a:r>
                      <a:endParaRPr sz="1800" u="none" cap="none" strike="noStrike"/>
                    </a:p>
                  </a:txBody>
                  <a:tcPr marT="68575" marB="68575" marR="68575" marL="68575"/>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46"/>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Overview: Functional API</a:t>
            </a:r>
            <a:endParaRPr/>
          </a:p>
        </p:txBody>
      </p:sp>
      <p:sp>
        <p:nvSpPr>
          <p:cNvPr id="1089" name="Google Shape;1089;p146"/>
          <p:cNvSpPr/>
          <p:nvPr/>
        </p:nvSpPr>
        <p:spPr>
          <a:xfrm>
            <a:off x="1919025" y="896225"/>
            <a:ext cx="4843200" cy="6234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0" name="Google Shape;1090;p146"/>
          <p:cNvSpPr txBox="1"/>
          <p:nvPr/>
        </p:nvSpPr>
        <p:spPr>
          <a:xfrm>
            <a:off x="2806725" y="1026775"/>
            <a:ext cx="32637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solidFill>
                  <a:srgbClr val="FFFFFF"/>
                </a:solidFill>
              </a:rPr>
              <a:t>Initialize model</a:t>
            </a:r>
            <a:endParaRPr b="1" sz="1800">
              <a:solidFill>
                <a:srgbClr val="FFFFFF"/>
              </a:solidFill>
            </a:endParaRPr>
          </a:p>
        </p:txBody>
      </p:sp>
      <p:sp>
        <p:nvSpPr>
          <p:cNvPr id="1091" name="Google Shape;1091;p146"/>
          <p:cNvSpPr/>
          <p:nvPr/>
        </p:nvSpPr>
        <p:spPr>
          <a:xfrm>
            <a:off x="1919025" y="2049075"/>
            <a:ext cx="4843200" cy="6234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092" name="Google Shape;1092;p146"/>
          <p:cNvCxnSpPr>
            <a:stCxn id="1089" idx="2"/>
            <a:endCxn id="1091" idx="0"/>
          </p:cNvCxnSpPr>
          <p:nvPr/>
        </p:nvCxnSpPr>
        <p:spPr>
          <a:xfrm>
            <a:off x="4340625" y="1519625"/>
            <a:ext cx="0" cy="529500"/>
          </a:xfrm>
          <a:prstGeom prst="straightConnector1">
            <a:avLst/>
          </a:prstGeom>
          <a:noFill/>
          <a:ln cap="flat" cmpd="sng" w="28575">
            <a:solidFill>
              <a:schemeClr val="dk2"/>
            </a:solidFill>
            <a:prstDash val="solid"/>
            <a:round/>
            <a:headEnd len="med" w="med" type="none"/>
            <a:tailEnd len="med" w="med" type="triangle"/>
          </a:ln>
        </p:spPr>
      </p:cxnSp>
      <p:sp>
        <p:nvSpPr>
          <p:cNvPr id="1093" name="Google Shape;1093;p146"/>
          <p:cNvSpPr txBox="1"/>
          <p:nvPr/>
        </p:nvSpPr>
        <p:spPr>
          <a:xfrm>
            <a:off x="2127900" y="2127325"/>
            <a:ext cx="45561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solidFill>
                  <a:srgbClr val="FFFFFF"/>
                </a:solidFill>
              </a:rPr>
              <a:t>Build model vie functional APIs</a:t>
            </a:r>
            <a:endParaRPr b="1" sz="1800">
              <a:solidFill>
                <a:srgbClr val="FFFFFF"/>
              </a:solidFill>
            </a:endParaRPr>
          </a:p>
        </p:txBody>
      </p:sp>
      <p:cxnSp>
        <p:nvCxnSpPr>
          <p:cNvPr id="1094" name="Google Shape;1094;p146"/>
          <p:cNvCxnSpPr/>
          <p:nvPr/>
        </p:nvCxnSpPr>
        <p:spPr>
          <a:xfrm>
            <a:off x="4340625" y="2672475"/>
            <a:ext cx="0" cy="560400"/>
          </a:xfrm>
          <a:prstGeom prst="straightConnector1">
            <a:avLst/>
          </a:prstGeom>
          <a:noFill/>
          <a:ln cap="flat" cmpd="sng" w="28575">
            <a:solidFill>
              <a:schemeClr val="dk2"/>
            </a:solidFill>
            <a:prstDash val="solid"/>
            <a:round/>
            <a:headEnd len="med" w="med" type="none"/>
            <a:tailEnd len="med" w="med" type="triangle"/>
          </a:ln>
        </p:spPr>
      </p:cxnSp>
      <p:sp>
        <p:nvSpPr>
          <p:cNvPr id="1095" name="Google Shape;1095;p146"/>
          <p:cNvSpPr/>
          <p:nvPr/>
        </p:nvSpPr>
        <p:spPr>
          <a:xfrm>
            <a:off x="1919025" y="3202725"/>
            <a:ext cx="4843200" cy="6234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6" name="Google Shape;1096;p146"/>
          <p:cNvSpPr txBox="1"/>
          <p:nvPr/>
        </p:nvSpPr>
        <p:spPr>
          <a:xfrm>
            <a:off x="2937225" y="3278125"/>
            <a:ext cx="28068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solidFill>
                  <a:srgbClr val="FFFFFF"/>
                </a:solidFill>
              </a:rPr>
              <a:t>Compile model</a:t>
            </a:r>
            <a:endParaRPr b="1" sz="1800">
              <a:solidFill>
                <a:srgbClr val="FFFFFF"/>
              </a:solidFill>
            </a:endParaRPr>
          </a:p>
        </p:txBody>
      </p:sp>
      <p:cxnSp>
        <p:nvCxnSpPr>
          <p:cNvPr id="1097" name="Google Shape;1097;p146"/>
          <p:cNvCxnSpPr/>
          <p:nvPr/>
        </p:nvCxnSpPr>
        <p:spPr>
          <a:xfrm>
            <a:off x="4340625" y="3826125"/>
            <a:ext cx="0" cy="560400"/>
          </a:xfrm>
          <a:prstGeom prst="straightConnector1">
            <a:avLst/>
          </a:prstGeom>
          <a:noFill/>
          <a:ln cap="flat" cmpd="sng" w="28575">
            <a:solidFill>
              <a:schemeClr val="dk2"/>
            </a:solidFill>
            <a:prstDash val="solid"/>
            <a:round/>
            <a:headEnd len="med" w="med" type="none"/>
            <a:tailEnd len="med" w="med" type="triangle"/>
          </a:ln>
        </p:spPr>
      </p:cxnSp>
      <p:sp>
        <p:nvSpPr>
          <p:cNvPr id="1098" name="Google Shape;1098;p146"/>
          <p:cNvSpPr/>
          <p:nvPr/>
        </p:nvSpPr>
        <p:spPr>
          <a:xfrm>
            <a:off x="1919025" y="4356375"/>
            <a:ext cx="4843200" cy="6234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9" name="Google Shape;1099;p146"/>
          <p:cNvSpPr txBox="1"/>
          <p:nvPr/>
        </p:nvSpPr>
        <p:spPr>
          <a:xfrm>
            <a:off x="2937225" y="4421125"/>
            <a:ext cx="28068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solidFill>
                  <a:srgbClr val="FFFFFF"/>
                </a:solidFill>
              </a:rPr>
              <a:t>Train and Evaluate</a:t>
            </a:r>
            <a:endParaRPr b="1" sz="1800">
              <a:solidFill>
                <a:srgbClr val="FFFFFF"/>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47"/>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Why Functional APIs ?</a:t>
            </a:r>
            <a:endParaRPr/>
          </a:p>
        </p:txBody>
      </p:sp>
      <p:sp>
        <p:nvSpPr>
          <p:cNvPr id="1105" name="Google Shape;1105;p147"/>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42900" lvl="0" marL="457200" rtl="0" algn="l">
              <a:spcBef>
                <a:spcPts val="0"/>
              </a:spcBef>
              <a:spcAft>
                <a:spcPts val="0"/>
              </a:spcAft>
              <a:buSzPts val="1800"/>
              <a:buChar char="●"/>
            </a:pPr>
            <a:r>
              <a:rPr b="1" lang="zh-CN" sz="1800"/>
              <a:t>Flexible and friendly for complicated models</a:t>
            </a:r>
            <a:br>
              <a:rPr b="1" lang="zh-CN" sz="1800"/>
            </a:br>
            <a:endParaRPr b="1" sz="1800"/>
          </a:p>
          <a:p>
            <a:pPr indent="-342900" lvl="0" marL="457200" rtl="0" algn="l">
              <a:spcBef>
                <a:spcPts val="0"/>
              </a:spcBef>
              <a:spcAft>
                <a:spcPts val="0"/>
              </a:spcAft>
              <a:buSzPts val="1800"/>
              <a:buChar char="●"/>
            </a:pPr>
            <a:r>
              <a:rPr b="1" lang="zh-CN" sz="1800">
                <a:solidFill>
                  <a:schemeClr val="dk1"/>
                </a:solidFill>
              </a:rPr>
              <a:t>Handle shared layers</a:t>
            </a:r>
            <a:br>
              <a:rPr b="1" lang="zh-CN" sz="1800">
                <a:solidFill>
                  <a:schemeClr val="dk1"/>
                </a:solidFill>
              </a:rPr>
            </a:br>
            <a:endParaRPr b="1" sz="1800">
              <a:solidFill>
                <a:schemeClr val="dk1"/>
              </a:solidFill>
            </a:endParaRPr>
          </a:p>
          <a:p>
            <a:pPr indent="-342900" lvl="0" marL="457200" rtl="0" algn="l">
              <a:spcBef>
                <a:spcPts val="0"/>
              </a:spcBef>
              <a:spcAft>
                <a:spcPts val="0"/>
              </a:spcAft>
              <a:buClr>
                <a:schemeClr val="dk1"/>
              </a:buClr>
              <a:buSzPts val="1800"/>
              <a:buChar char="●"/>
            </a:pPr>
            <a:r>
              <a:rPr b="1" lang="zh-CN" sz="1800">
                <a:solidFill>
                  <a:schemeClr val="dk1"/>
                </a:solidFill>
              </a:rPr>
              <a:t>Handle multi-inputs &amp; multi-outputs models</a:t>
            </a:r>
            <a:endParaRPr b="1" sz="180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48"/>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Reimplement</a:t>
            </a:r>
            <a:r>
              <a:rPr lang="zh-CN"/>
              <a:t> via Functional APIs</a:t>
            </a:r>
            <a:endParaRPr/>
          </a:p>
        </p:txBody>
      </p:sp>
      <p:pic>
        <p:nvPicPr>
          <p:cNvPr id="1111" name="Google Shape;1111;p148"/>
          <p:cNvPicPr preferRelativeResize="0"/>
          <p:nvPr/>
        </p:nvPicPr>
        <p:blipFill>
          <a:blip r:embed="rId3">
            <a:alphaModFix/>
          </a:blip>
          <a:stretch>
            <a:fillRect/>
          </a:stretch>
        </p:blipFill>
        <p:spPr>
          <a:xfrm>
            <a:off x="92450" y="1211875"/>
            <a:ext cx="8839199" cy="271975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49"/>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What’s More ? </a:t>
            </a:r>
            <a:endParaRPr sz="3600"/>
          </a:p>
        </p:txBody>
      </p:sp>
      <p:sp>
        <p:nvSpPr>
          <p:cNvPr id="1117" name="Google Shape;1117;p14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None/>
            </a:pPr>
            <a:r>
              <a:rPr b="1" lang="zh-CN" sz="1800"/>
              <a:t>Read More in Keras Documentation</a:t>
            </a:r>
            <a:br>
              <a:rPr lang="zh-CN" sz="1800">
                <a:solidFill>
                  <a:schemeClr val="dk1"/>
                </a:solidFill>
              </a:rPr>
            </a:br>
            <a:endParaRPr sz="1800">
              <a:solidFill>
                <a:schemeClr val="dk1"/>
              </a:solidFill>
            </a:endParaRPr>
          </a:p>
          <a:p>
            <a:pPr indent="0" lvl="0" marL="0" rtl="0" algn="ctr">
              <a:lnSpc>
                <a:spcPct val="100000"/>
              </a:lnSpc>
              <a:spcBef>
                <a:spcPts val="0"/>
              </a:spcBef>
              <a:spcAft>
                <a:spcPts val="0"/>
              </a:spcAft>
              <a:buNone/>
            </a:pPr>
            <a:r>
              <a:rPr b="1" lang="zh-CN" sz="2700" u="sng">
                <a:solidFill>
                  <a:schemeClr val="hlink"/>
                </a:solidFill>
                <a:hlinkClick r:id="rId3"/>
              </a:rPr>
              <a:t>https://keras.io/</a:t>
            </a:r>
            <a:endParaRPr b="1" sz="2700">
              <a:solidFill>
                <a:schemeClr val="dk1"/>
              </a:solidFill>
            </a:endParaRPr>
          </a:p>
          <a:p>
            <a:pPr indent="0" lvl="0" marL="0" rtl="0" algn="ctr">
              <a:lnSpc>
                <a:spcPct val="100000"/>
              </a:lnSpc>
              <a:spcBef>
                <a:spcPts val="0"/>
              </a:spcBef>
              <a:spcAft>
                <a:spcPts val="0"/>
              </a:spcAft>
              <a:buNone/>
            </a:pPr>
            <a:r>
              <a:t/>
            </a:r>
            <a:endParaRPr b="1" sz="2700">
              <a:solidFill>
                <a:schemeClr val="dk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50"/>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References &amp; Resources</a:t>
            </a:r>
            <a:endParaRPr sz="3600"/>
          </a:p>
        </p:txBody>
      </p:sp>
      <p:sp>
        <p:nvSpPr>
          <p:cNvPr id="1123" name="Google Shape;1123;p150"/>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sz="1800"/>
          </a:p>
          <a:p>
            <a:pPr indent="-342900" lvl="0" marL="457200" rtl="0" algn="l">
              <a:lnSpc>
                <a:spcPct val="100000"/>
              </a:lnSpc>
              <a:spcBef>
                <a:spcPts val="0"/>
              </a:spcBef>
              <a:spcAft>
                <a:spcPts val="0"/>
              </a:spcAft>
              <a:buSzPts val="1800"/>
              <a:buAutoNum type="arabicPeriod"/>
            </a:pPr>
            <a:r>
              <a:rPr lang="zh-CN" sz="1800"/>
              <a:t>Tensorflow Tutorial: </a:t>
            </a:r>
            <a:r>
              <a:rPr lang="zh-CN" sz="1800" u="sng">
                <a:solidFill>
                  <a:schemeClr val="hlink"/>
                </a:solidFill>
                <a:hlinkClick r:id="rId3"/>
              </a:rPr>
              <a:t>https://www.tensorflow.org/tutorials/</a:t>
            </a:r>
            <a:br>
              <a:rPr lang="zh-CN" sz="1800">
                <a:solidFill>
                  <a:schemeClr val="dk1"/>
                </a:solidFill>
              </a:rPr>
            </a:br>
            <a:endParaRPr sz="1800">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zh-CN" sz="1800">
                <a:solidFill>
                  <a:schemeClr val="dk1"/>
                </a:solidFill>
              </a:rPr>
              <a:t>CS 20: </a:t>
            </a:r>
            <a:r>
              <a:rPr lang="zh-CN" sz="1800" u="sng">
                <a:solidFill>
                  <a:schemeClr val="hlink"/>
                </a:solidFill>
                <a:hlinkClick r:id="rId4"/>
              </a:rPr>
              <a:t>http://web.stanford.edu/class/cs20si/syllabus.html</a:t>
            </a:r>
            <a:br>
              <a:rPr lang="zh-CN" sz="1800">
                <a:solidFill>
                  <a:schemeClr val="dk1"/>
                </a:solidFill>
              </a:rPr>
            </a:br>
            <a:endParaRPr sz="1800">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zh-CN" sz="1800">
                <a:solidFill>
                  <a:schemeClr val="dk1"/>
                </a:solidFill>
              </a:rPr>
              <a:t>Model Zoo: </a:t>
            </a:r>
            <a:r>
              <a:rPr lang="zh-CN" sz="1800" u="sng">
                <a:solidFill>
                  <a:schemeClr val="hlink"/>
                </a:solidFill>
                <a:hlinkClick r:id="rId5"/>
              </a:rPr>
              <a:t>https://github.com/tensorflow/models/tree/master/research</a:t>
            </a:r>
            <a:br>
              <a:rPr lang="zh-CN" sz="1800">
                <a:solidFill>
                  <a:schemeClr val="dk1"/>
                </a:solidFill>
              </a:rPr>
            </a:br>
            <a:endParaRPr sz="1800">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b="1" lang="zh-CN" sz="1800">
                <a:solidFill>
                  <a:schemeClr val="dk1"/>
                </a:solidFill>
              </a:rPr>
              <a:t>YiDu AI NLP Module</a:t>
            </a:r>
            <a:r>
              <a:rPr lang="zh-CN" sz="1800">
                <a:solidFill>
                  <a:schemeClr val="dk1"/>
                </a:solidFill>
              </a:rPr>
              <a:t>: </a:t>
            </a:r>
            <a:r>
              <a:rPr lang="zh-CN" sz="1800" u="sng">
                <a:solidFill>
                  <a:schemeClr val="hlink"/>
                </a:solidFill>
                <a:hlinkClick r:id="rId6"/>
              </a:rPr>
              <a:t>https://yiduai.sg/training-program-advance-level/</a:t>
            </a:r>
            <a:br>
              <a:rPr lang="zh-CN" sz="1800">
                <a:solidFill>
                  <a:schemeClr val="dk1"/>
                </a:solidFill>
              </a:rPr>
            </a:br>
            <a:r>
              <a:rPr lang="zh-CN" sz="1800">
                <a:solidFill>
                  <a:schemeClr val="dk1"/>
                </a:solidFill>
              </a:rPr>
              <a:t>(Next Batch Comming Next January)</a:t>
            </a:r>
            <a:br>
              <a:rPr lang="zh-CN" sz="1800">
                <a:solidFill>
                  <a:schemeClr val="dk1"/>
                </a:solidFill>
              </a:rPr>
            </a:br>
            <a:r>
              <a:rPr b="1" lang="zh-CN" sz="1800">
                <a:solidFill>
                  <a:schemeClr val="dk1"/>
                </a:solidFill>
              </a:rPr>
              <a:t>CNN Module</a:t>
            </a:r>
            <a:r>
              <a:rPr lang="zh-CN" sz="1800">
                <a:solidFill>
                  <a:schemeClr val="dk1"/>
                </a:solidFill>
              </a:rPr>
              <a:t>: Coming in Next January</a:t>
            </a:r>
            <a:br>
              <a:rPr lang="zh-CN" sz="1800">
                <a:solidFill>
                  <a:schemeClr val="dk1"/>
                </a:solidFill>
              </a:rPr>
            </a:br>
            <a:endParaRPr sz="1800">
              <a:solidFill>
                <a:schemeClr val="dk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51"/>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Feedback</a:t>
            </a:r>
            <a:endParaRPr/>
          </a:p>
        </p:txBody>
      </p:sp>
      <p:sp>
        <p:nvSpPr>
          <p:cNvPr id="1129" name="Google Shape;1129;p151"/>
          <p:cNvSpPr txBox="1"/>
          <p:nvPr/>
        </p:nvSpPr>
        <p:spPr>
          <a:xfrm>
            <a:off x="-123150" y="1903650"/>
            <a:ext cx="9390300" cy="6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2400"/>
              <a:t>Please Scan, Fill in the form and Submit. </a:t>
            </a:r>
            <a:endParaRPr b="1" sz="2400"/>
          </a:p>
        </p:txBody>
      </p:sp>
      <p:pic>
        <p:nvPicPr>
          <p:cNvPr id="1130" name="Google Shape;1130;p151"/>
          <p:cNvPicPr preferRelativeResize="0"/>
          <p:nvPr/>
        </p:nvPicPr>
        <p:blipFill>
          <a:blip r:embed="rId3">
            <a:alphaModFix/>
          </a:blip>
          <a:stretch>
            <a:fillRect/>
          </a:stretch>
        </p:blipFill>
        <p:spPr>
          <a:xfrm>
            <a:off x="3438525" y="2571750"/>
            <a:ext cx="2266950" cy="22669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152"/>
          <p:cNvPicPr preferRelativeResize="0"/>
          <p:nvPr/>
        </p:nvPicPr>
        <p:blipFill rotWithShape="1">
          <a:blip r:embed="rId3">
            <a:alphaModFix/>
          </a:blip>
          <a:srcRect b="0" l="0" r="0" t="0"/>
          <a:stretch/>
        </p:blipFill>
        <p:spPr>
          <a:xfrm>
            <a:off x="2200275" y="1485900"/>
            <a:ext cx="4648200" cy="312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0"/>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1: Get Data</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pic>
        <p:nvPicPr>
          <p:cNvPr id="219" name="Google Shape;219;p30"/>
          <p:cNvPicPr preferRelativeResize="0"/>
          <p:nvPr/>
        </p:nvPicPr>
        <p:blipFill rotWithShape="1">
          <a:blip r:embed="rId3">
            <a:alphaModFix/>
          </a:blip>
          <a:srcRect b="0" l="0" r="0" t="0"/>
          <a:stretch/>
        </p:blipFill>
        <p:spPr>
          <a:xfrm>
            <a:off x="1981200" y="876300"/>
            <a:ext cx="4686300" cy="971550"/>
          </a:xfrm>
          <a:prstGeom prst="rect">
            <a:avLst/>
          </a:prstGeom>
          <a:noFill/>
          <a:ln>
            <a:noFill/>
          </a:ln>
        </p:spPr>
      </p:pic>
      <p:sp>
        <p:nvSpPr>
          <p:cNvPr id="220" name="Google Shape;220;p30"/>
          <p:cNvSpPr txBox="1"/>
          <p:nvPr/>
        </p:nvSpPr>
        <p:spPr>
          <a:xfrm>
            <a:off x="590550" y="1990725"/>
            <a:ext cx="8067600" cy="2169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1" lang="zh-CN" sz="1400" u="none" cap="none" strike="noStrike">
                <a:solidFill>
                  <a:srgbClr val="000000"/>
                </a:solidFill>
                <a:latin typeface="Arial"/>
                <a:ea typeface="Arial"/>
                <a:cs typeface="Arial"/>
                <a:sym typeface="Arial"/>
              </a:rPr>
              <a:t>pandas</a:t>
            </a:r>
            <a:r>
              <a:rPr b="0" i="0" lang="zh-CN" sz="1400" u="none" cap="none" strike="noStrike">
                <a:solidFill>
                  <a:srgbClr val="000000"/>
                </a:solidFill>
                <a:latin typeface="Arial"/>
                <a:ea typeface="Arial"/>
                <a:cs typeface="Arial"/>
                <a:sym typeface="Arial"/>
              </a:rPr>
              <a:t> is an open source, BSD-licensed library providing high-performance, easy-to-use data structures and data analysis tools for the </a:t>
            </a:r>
            <a:r>
              <a:rPr b="0" i="0" lang="zh-CN" sz="1400" u="sng" cap="none" strike="noStrike">
                <a:solidFill>
                  <a:schemeClr val="hlink"/>
                </a:solidFill>
                <a:latin typeface="Arial"/>
                <a:ea typeface="Arial"/>
                <a:cs typeface="Arial"/>
                <a:sym typeface="Arial"/>
                <a:hlinkClick r:id="rId4"/>
              </a:rPr>
              <a:t>Python</a:t>
            </a:r>
            <a:r>
              <a:rPr b="0" i="0" lang="zh-CN" sz="1400" u="none" cap="none" strike="noStrike">
                <a:solidFill>
                  <a:srgbClr val="000000"/>
                </a:solidFill>
                <a:latin typeface="Arial"/>
                <a:ea typeface="Arial"/>
                <a:cs typeface="Arial"/>
                <a:sym typeface="Arial"/>
              </a:rPr>
              <a:t> programming language.</a:t>
            </a:r>
            <a:endParaRPr sz="1100"/>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Import Pandas Library in Python:</a:t>
            </a:r>
            <a:endParaRPr sz="1100"/>
          </a:p>
          <a:p>
            <a:pPr indent="0" lvl="0" marL="0" marR="0" rtl="0" algn="ctr">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zh-CN" sz="1400" u="none" cap="none" strike="noStrike">
                <a:solidFill>
                  <a:srgbClr val="000000"/>
                </a:solidFill>
                <a:latin typeface="Arial"/>
                <a:ea typeface="Arial"/>
                <a:cs typeface="Arial"/>
                <a:sym typeface="Arial"/>
              </a:rPr>
              <a:t>Import</a:t>
            </a:r>
            <a:r>
              <a:rPr b="0" i="0" lang="zh-CN" sz="1400" u="none" cap="none" strike="noStrike">
                <a:solidFill>
                  <a:srgbClr val="000000"/>
                </a:solidFill>
                <a:latin typeface="Arial"/>
                <a:ea typeface="Arial"/>
                <a:cs typeface="Arial"/>
                <a:sym typeface="Arial"/>
              </a:rPr>
              <a:t> pandas </a:t>
            </a:r>
            <a:r>
              <a:rPr b="1" i="0" lang="zh-CN" sz="1400" u="none" cap="none" strike="noStrike">
                <a:solidFill>
                  <a:srgbClr val="000000"/>
                </a:solidFill>
                <a:latin typeface="Arial"/>
                <a:ea typeface="Arial"/>
                <a:cs typeface="Arial"/>
                <a:sym typeface="Arial"/>
              </a:rPr>
              <a:t>as</a:t>
            </a:r>
            <a:r>
              <a:rPr b="0" i="0" lang="zh-CN" sz="1400" u="none" cap="none" strike="noStrike">
                <a:solidFill>
                  <a:srgbClr val="000000"/>
                </a:solidFill>
                <a:latin typeface="Arial"/>
                <a:ea typeface="Arial"/>
                <a:cs typeface="Arial"/>
                <a:sym typeface="Arial"/>
              </a:rPr>
              <a:t> pd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zh-CN" sz="1400" u="none" cap="none" strike="noStrike">
                <a:solidFill>
                  <a:srgbClr val="000000"/>
                </a:solidFill>
                <a:latin typeface="Arial"/>
                <a:ea typeface="Arial"/>
                <a:cs typeface="Arial"/>
                <a:sym typeface="Arial"/>
              </a:rPr>
              <a:t>Load Data in Python Using Pandas:</a:t>
            </a:r>
            <a:endParaRPr sz="1100"/>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zh-CN" sz="1400" u="none" cap="none" strike="noStrike">
                <a:solidFill>
                  <a:srgbClr val="000000"/>
                </a:solidFill>
                <a:latin typeface="Arial"/>
                <a:ea typeface="Arial"/>
                <a:cs typeface="Arial"/>
                <a:sym typeface="Arial"/>
              </a:rPr>
              <a:t>train_data = pd.read_csv(‘File Directory’)</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1"/>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2: Explore Data</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26" name="Google Shape;226;p31"/>
          <p:cNvSpPr txBox="1"/>
          <p:nvPr/>
        </p:nvSpPr>
        <p:spPr>
          <a:xfrm>
            <a:off x="371475" y="971550"/>
            <a:ext cx="8162400" cy="762000"/>
          </a:xfrm>
          <a:prstGeom prst="rect">
            <a:avLst/>
          </a:prstGeom>
          <a:noFill/>
          <a:ln>
            <a:noFill/>
          </a:ln>
        </p:spPr>
        <p:txBody>
          <a:bodyPr anchorCtr="0" anchor="t" bIns="34275" lIns="68575" spcFirstLastPara="1" rIns="68575" wrap="square" tIns="34275">
            <a:noAutofit/>
          </a:bodyPr>
          <a:lstStyle/>
          <a:p>
            <a:pPr indent="-336550" lvl="0" marL="342900" marR="0" rtl="0" algn="l">
              <a:lnSpc>
                <a:spcPct val="100000"/>
              </a:lnSpc>
              <a:spcBef>
                <a:spcPts val="0"/>
              </a:spcBef>
              <a:spcAft>
                <a:spcPts val="0"/>
              </a:spcAft>
              <a:buClr>
                <a:srgbClr val="000000"/>
              </a:buClr>
              <a:buSzPts val="1500"/>
              <a:buFont typeface="Arial"/>
              <a:buAutoNum type="arabicPeriod"/>
            </a:pPr>
            <a:r>
              <a:rPr b="1" i="0" lang="zh-CN" sz="1500" u="none" cap="none" strike="noStrike">
                <a:solidFill>
                  <a:srgbClr val="000000"/>
                </a:solidFill>
                <a:latin typeface="Arial"/>
                <a:ea typeface="Arial"/>
                <a:cs typeface="Arial"/>
                <a:sym typeface="Arial"/>
              </a:rPr>
              <a:t>Take a look at the data frame in one line of code. </a:t>
            </a:r>
            <a:br>
              <a:rPr b="1" i="0" lang="zh-CN" sz="1500" u="none" cap="none" strike="noStrike">
                <a:solidFill>
                  <a:srgbClr val="000000"/>
                </a:solidFill>
                <a:latin typeface="Arial"/>
                <a:ea typeface="Arial"/>
                <a:cs typeface="Arial"/>
                <a:sym typeface="Arial"/>
              </a:rPr>
            </a:br>
            <a:br>
              <a:rPr b="1" i="0" lang="zh-CN" sz="1500" u="none" cap="none" strike="noStrike">
                <a:solidFill>
                  <a:srgbClr val="000000"/>
                </a:solidFill>
                <a:latin typeface="Arial"/>
                <a:ea typeface="Arial"/>
                <a:cs typeface="Arial"/>
                <a:sym typeface="Arial"/>
              </a:rPr>
            </a:br>
            <a:r>
              <a:rPr b="1" i="0" lang="zh-CN" sz="1500" u="none" cap="none" strike="noStrike">
                <a:solidFill>
                  <a:srgbClr val="000000"/>
                </a:solidFill>
                <a:latin typeface="Arial"/>
                <a:ea typeface="Arial"/>
                <a:cs typeface="Arial"/>
                <a:sym typeface="Arial"/>
              </a:rPr>
              <a:t> train_data.describe() </a:t>
            </a:r>
            <a:endParaRPr sz="1100"/>
          </a:p>
        </p:txBody>
      </p:sp>
      <p:pic>
        <p:nvPicPr>
          <p:cNvPr id="227" name="Google Shape;227;p31"/>
          <p:cNvPicPr preferRelativeResize="0"/>
          <p:nvPr/>
        </p:nvPicPr>
        <p:blipFill rotWithShape="1">
          <a:blip r:embed="rId3">
            <a:alphaModFix/>
          </a:blip>
          <a:srcRect b="0" l="0" r="0" t="0"/>
          <a:stretch/>
        </p:blipFill>
        <p:spPr>
          <a:xfrm>
            <a:off x="1057275" y="2012158"/>
            <a:ext cx="7543802" cy="22799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2"/>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2: Explore Data</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33" name="Google Shape;233;p32"/>
          <p:cNvSpPr txBox="1"/>
          <p:nvPr/>
        </p:nvSpPr>
        <p:spPr>
          <a:xfrm>
            <a:off x="371475" y="971550"/>
            <a:ext cx="8162400" cy="76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2. Take a look at the distribution of </a:t>
            </a:r>
            <a:r>
              <a:rPr b="1" i="0" lang="zh-CN" sz="1500" u="none" cap="none" strike="noStrike">
                <a:solidFill>
                  <a:schemeClr val="accent5"/>
                </a:solidFill>
                <a:latin typeface="Arial"/>
                <a:ea typeface="Arial"/>
                <a:cs typeface="Arial"/>
                <a:sym typeface="Arial"/>
              </a:rPr>
              <a:t>target variable</a:t>
            </a:r>
            <a:r>
              <a:rPr b="1" i="0" lang="zh-CN" sz="1500" u="none" cap="none" strike="noStrike">
                <a:solidFill>
                  <a:srgbClr val="000000"/>
                </a:solidFill>
                <a:latin typeface="Arial"/>
                <a:ea typeface="Arial"/>
                <a:cs typeface="Arial"/>
                <a:sym typeface="Arial"/>
              </a:rPr>
              <a:t> in one line of code. </a:t>
            </a:r>
            <a:br>
              <a:rPr b="1" i="0" lang="zh-CN" sz="1500" u="none" cap="none" strike="noStrike">
                <a:solidFill>
                  <a:srgbClr val="000000"/>
                </a:solidFill>
                <a:latin typeface="Arial"/>
                <a:ea typeface="Arial"/>
                <a:cs typeface="Arial"/>
                <a:sym typeface="Arial"/>
              </a:rPr>
            </a:br>
            <a:br>
              <a:rPr b="1" i="0" lang="zh-CN" sz="1500" u="none" cap="none" strike="noStrike">
                <a:solidFill>
                  <a:srgbClr val="000000"/>
                </a:solidFill>
                <a:latin typeface="Arial"/>
                <a:ea typeface="Arial"/>
                <a:cs typeface="Arial"/>
                <a:sym typeface="Arial"/>
              </a:rPr>
            </a:br>
            <a:r>
              <a:rPr b="1" i="0" lang="zh-CN" sz="1500" u="none" cap="none" strike="noStrike">
                <a:solidFill>
                  <a:srgbClr val="000000"/>
                </a:solidFill>
                <a:latin typeface="Arial"/>
                <a:ea typeface="Arial"/>
                <a:cs typeface="Arial"/>
                <a:sym typeface="Arial"/>
              </a:rPr>
              <a:t>     train_data[‘SalePrice’].hist()</a:t>
            </a:r>
            <a:endParaRPr sz="1100"/>
          </a:p>
        </p:txBody>
      </p:sp>
      <p:pic>
        <p:nvPicPr>
          <p:cNvPr id="234" name="Google Shape;234;p32"/>
          <p:cNvPicPr preferRelativeResize="0"/>
          <p:nvPr/>
        </p:nvPicPr>
        <p:blipFill rotWithShape="1">
          <a:blip r:embed="rId3">
            <a:alphaModFix/>
          </a:blip>
          <a:srcRect b="0" l="0" r="0" t="0"/>
          <a:stretch/>
        </p:blipFill>
        <p:spPr>
          <a:xfrm>
            <a:off x="2628900" y="1847850"/>
            <a:ext cx="3057526" cy="28141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3"/>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2: Explore Data</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40" name="Google Shape;240;p33"/>
          <p:cNvSpPr txBox="1"/>
          <p:nvPr/>
        </p:nvSpPr>
        <p:spPr>
          <a:xfrm>
            <a:off x="371475" y="971550"/>
            <a:ext cx="8162400" cy="76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3. Explore Relationships Between </a:t>
            </a:r>
            <a:r>
              <a:rPr b="1" i="0" lang="zh-CN" sz="1500" u="none" cap="none" strike="noStrike">
                <a:solidFill>
                  <a:schemeClr val="accent5"/>
                </a:solidFill>
                <a:latin typeface="Arial"/>
                <a:ea typeface="Arial"/>
                <a:cs typeface="Arial"/>
                <a:sym typeface="Arial"/>
              </a:rPr>
              <a:t>Features</a:t>
            </a:r>
            <a:r>
              <a:rPr b="1" i="0" lang="zh-CN" sz="1500" u="none" cap="none" strike="noStrike">
                <a:solidFill>
                  <a:srgbClr val="000000"/>
                </a:solidFill>
                <a:latin typeface="Arial"/>
                <a:ea typeface="Arial"/>
                <a:cs typeface="Arial"/>
                <a:sym typeface="Arial"/>
              </a:rPr>
              <a:t> and </a:t>
            </a:r>
            <a:r>
              <a:rPr b="1" i="0" lang="zh-CN" sz="1500" u="none" cap="none" strike="noStrike">
                <a:solidFill>
                  <a:schemeClr val="accent5"/>
                </a:solidFill>
                <a:latin typeface="Arial"/>
                <a:ea typeface="Arial"/>
                <a:cs typeface="Arial"/>
                <a:sym typeface="Arial"/>
              </a:rPr>
              <a:t>Target Variable</a:t>
            </a:r>
            <a:r>
              <a:rPr b="1" i="0" lang="zh-CN" sz="1500" u="none" cap="none" strike="noStrike">
                <a:solidFill>
                  <a:srgbClr val="000000"/>
                </a:solidFill>
                <a:latin typeface="Arial"/>
                <a:ea typeface="Arial"/>
                <a:cs typeface="Arial"/>
                <a:sym typeface="Arial"/>
              </a:rPr>
              <a:t> </a:t>
            </a:r>
            <a:endParaRPr sz="1100"/>
          </a:p>
          <a:p>
            <a:pPr indent="0" lvl="0" marL="0" marR="0" rtl="0" algn="l">
              <a:lnSpc>
                <a:spcPct val="100000"/>
              </a:lnSpc>
              <a:spcBef>
                <a:spcPts val="0"/>
              </a:spcBef>
              <a:spcAft>
                <a:spcPts val="0"/>
              </a:spcAft>
              <a:buNone/>
            </a:pPr>
            <a:r>
              <a:t/>
            </a:r>
            <a:endParaRPr b="1"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What is Correlation between Two Random Variables?</a:t>
            </a:r>
            <a:endParaRPr sz="1100"/>
          </a:p>
        </p:txBody>
      </p:sp>
      <p:pic>
        <p:nvPicPr>
          <p:cNvPr id="241" name="Google Shape;241;p33"/>
          <p:cNvPicPr preferRelativeResize="0"/>
          <p:nvPr/>
        </p:nvPicPr>
        <p:blipFill rotWithShape="1">
          <a:blip r:embed="rId3">
            <a:alphaModFix/>
          </a:blip>
          <a:srcRect b="0" l="0" r="0" t="0"/>
          <a:stretch/>
        </p:blipFill>
        <p:spPr>
          <a:xfrm>
            <a:off x="1209675" y="2012158"/>
            <a:ext cx="6278157" cy="286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4"/>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2: Explore Data</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47" name="Google Shape;247;p34"/>
          <p:cNvSpPr txBox="1"/>
          <p:nvPr/>
        </p:nvSpPr>
        <p:spPr>
          <a:xfrm>
            <a:off x="371475" y="971550"/>
            <a:ext cx="8162400" cy="9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3. Explore Relationships Between </a:t>
            </a:r>
            <a:r>
              <a:rPr b="1" i="0" lang="zh-CN" sz="1500" u="none" cap="none" strike="noStrike">
                <a:solidFill>
                  <a:schemeClr val="accent5"/>
                </a:solidFill>
                <a:latin typeface="Arial"/>
                <a:ea typeface="Arial"/>
                <a:cs typeface="Arial"/>
                <a:sym typeface="Arial"/>
              </a:rPr>
              <a:t>Features</a:t>
            </a:r>
            <a:r>
              <a:rPr b="1" i="0" lang="zh-CN" sz="1500" u="none" cap="none" strike="noStrike">
                <a:solidFill>
                  <a:srgbClr val="000000"/>
                </a:solidFill>
                <a:latin typeface="Arial"/>
                <a:ea typeface="Arial"/>
                <a:cs typeface="Arial"/>
                <a:sym typeface="Arial"/>
              </a:rPr>
              <a:t> and </a:t>
            </a:r>
            <a:r>
              <a:rPr b="1" i="0" lang="zh-CN" sz="1500" u="none" cap="none" strike="noStrike">
                <a:solidFill>
                  <a:schemeClr val="accent5"/>
                </a:solidFill>
                <a:latin typeface="Arial"/>
                <a:ea typeface="Arial"/>
                <a:cs typeface="Arial"/>
                <a:sym typeface="Arial"/>
              </a:rPr>
              <a:t>Target Variable</a:t>
            </a:r>
            <a:endParaRPr sz="1100"/>
          </a:p>
          <a:p>
            <a:pPr indent="0" lvl="0" marL="0" marR="0" rtl="0" algn="l">
              <a:lnSpc>
                <a:spcPct val="100000"/>
              </a:lnSpc>
              <a:spcBef>
                <a:spcPts val="0"/>
              </a:spcBef>
              <a:spcAft>
                <a:spcPts val="0"/>
              </a:spcAft>
              <a:buNone/>
            </a:pPr>
            <a:r>
              <a:t/>
            </a:r>
            <a:endParaRPr b="1" i="0" sz="15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Correlation Matrix Between Selected Features and Target Variables</a:t>
            </a:r>
            <a:r>
              <a:rPr b="1" i="0" lang="zh-CN" sz="1500" u="none" cap="none" strike="noStrike">
                <a:solidFill>
                  <a:srgbClr val="000000"/>
                </a:solidFill>
                <a:latin typeface="Arial"/>
                <a:ea typeface="Arial"/>
                <a:cs typeface="Arial"/>
                <a:sym typeface="Arial"/>
              </a:rPr>
              <a:t> </a:t>
            </a:r>
            <a:endParaRPr sz="1100"/>
          </a:p>
          <a:p>
            <a:pPr indent="0" lvl="0" marL="0" marR="0" rtl="0" algn="l">
              <a:lnSpc>
                <a:spcPct val="100000"/>
              </a:lnSpc>
              <a:spcBef>
                <a:spcPts val="0"/>
              </a:spcBef>
              <a:spcAft>
                <a:spcPts val="0"/>
              </a:spcAft>
              <a:buNone/>
            </a:pPr>
            <a:r>
              <a:t/>
            </a:r>
            <a:endParaRPr b="1" i="0" sz="1500" u="none" cap="none" strike="noStrike">
              <a:solidFill>
                <a:srgbClr val="000000"/>
              </a:solidFill>
              <a:latin typeface="Arial"/>
              <a:ea typeface="Arial"/>
              <a:cs typeface="Arial"/>
              <a:sym typeface="Arial"/>
            </a:endParaRPr>
          </a:p>
        </p:txBody>
      </p:sp>
      <p:pic>
        <p:nvPicPr>
          <p:cNvPr id="248" name="Google Shape;248;p34"/>
          <p:cNvPicPr preferRelativeResize="0"/>
          <p:nvPr/>
        </p:nvPicPr>
        <p:blipFill rotWithShape="1">
          <a:blip r:embed="rId3">
            <a:alphaModFix/>
          </a:blip>
          <a:srcRect b="0" l="0" r="0" t="0"/>
          <a:stretch/>
        </p:blipFill>
        <p:spPr>
          <a:xfrm>
            <a:off x="2646989" y="1964129"/>
            <a:ext cx="3454784" cy="28870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5"/>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3: Data Preprocessing and Feature Engineering</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54" name="Google Shape;254;p35"/>
          <p:cNvSpPr txBox="1"/>
          <p:nvPr/>
        </p:nvSpPr>
        <p:spPr>
          <a:xfrm>
            <a:off x="371475" y="971550"/>
            <a:ext cx="8162400" cy="76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1. Handle Categorical Features</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rgbClr val="000000"/>
              </a:solidFill>
              <a:latin typeface="Arial"/>
              <a:ea typeface="Arial"/>
              <a:cs typeface="Arial"/>
              <a:sym typeface="Arial"/>
            </a:endParaRPr>
          </a:p>
        </p:txBody>
      </p:sp>
      <p:sp>
        <p:nvSpPr>
          <p:cNvPr id="255" name="Google Shape;255;p35"/>
          <p:cNvSpPr txBox="1"/>
          <p:nvPr/>
        </p:nvSpPr>
        <p:spPr>
          <a:xfrm>
            <a:off x="457200" y="1333500"/>
            <a:ext cx="8363100" cy="1938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zh-CN" sz="1400" u="none" cap="none" strike="noStrike">
                <a:solidFill>
                  <a:srgbClr val="000000"/>
                </a:solidFill>
                <a:latin typeface="Arial"/>
                <a:ea typeface="Arial"/>
                <a:cs typeface="Arial"/>
                <a:sym typeface="Arial"/>
              </a:rPr>
              <a:t>Why handling Categorical Features?</a:t>
            </a:r>
            <a:endParaRPr sz="1100"/>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000000"/>
              </a:buClr>
              <a:buSzPts val="1400"/>
              <a:buFont typeface="Arial"/>
              <a:buChar char="•"/>
            </a:pPr>
            <a:r>
              <a:rPr b="1" i="0" lang="zh-CN" sz="1400" u="none" cap="none" strike="noStrike">
                <a:solidFill>
                  <a:srgbClr val="000000"/>
                </a:solidFill>
                <a:latin typeface="Arial"/>
                <a:ea typeface="Arial"/>
                <a:cs typeface="Arial"/>
                <a:sym typeface="Arial"/>
              </a:rPr>
              <a:t>Machine Learning Models can be fed only with numbers, not good at meaningless strings.</a:t>
            </a:r>
            <a:endParaRPr sz="1100"/>
          </a:p>
          <a:p>
            <a:pPr indent="-127000" lvl="0" marL="2159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000000"/>
              </a:buClr>
              <a:buSzPts val="1400"/>
              <a:buFont typeface="Arial"/>
              <a:buChar char="•"/>
            </a:pPr>
            <a:r>
              <a:rPr b="1" i="0" lang="zh-CN" sz="1400" u="none" cap="none" strike="noStrike">
                <a:solidFill>
                  <a:srgbClr val="000000"/>
                </a:solidFill>
                <a:latin typeface="Arial"/>
                <a:ea typeface="Arial"/>
                <a:cs typeface="Arial"/>
                <a:sym typeface="Arial"/>
              </a:rPr>
              <a:t>It’s not easy to measure the relationships between categorical variable.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8"/>
          <p:cNvSpPr txBox="1"/>
          <p:nvPr>
            <p:ph type="title"/>
          </p:nvPr>
        </p:nvSpPr>
        <p:spPr>
          <a:xfrm>
            <a:off x="176594" y="27773"/>
            <a:ext cx="5118300" cy="960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F5722"/>
              </a:buClr>
              <a:buSzPts val="1100"/>
              <a:buNone/>
            </a:pPr>
            <a:r>
              <a:rPr lang="zh-CN"/>
              <a:t>Paul Yuan</a:t>
            </a:r>
            <a:endParaRPr b="1" sz="2700">
              <a:solidFill>
                <a:srgbClr val="333333"/>
              </a:solidFill>
              <a:highlight>
                <a:srgbClr val="FFFFFF"/>
              </a:highlight>
              <a:latin typeface="PT Sans Narrow"/>
              <a:ea typeface="PT Sans Narrow"/>
              <a:cs typeface="PT Sans Narrow"/>
              <a:sym typeface="PT Sans Narrow"/>
            </a:endParaRPr>
          </a:p>
        </p:txBody>
      </p:sp>
      <p:grpSp>
        <p:nvGrpSpPr>
          <p:cNvPr id="83" name="Google Shape;83;p18"/>
          <p:cNvGrpSpPr/>
          <p:nvPr/>
        </p:nvGrpSpPr>
        <p:grpSpPr>
          <a:xfrm>
            <a:off x="1246100" y="1419304"/>
            <a:ext cx="5935066" cy="1326612"/>
            <a:chOff x="0" y="1892587"/>
            <a:chExt cx="6440658" cy="893101"/>
          </a:xfrm>
        </p:grpSpPr>
        <p:sp>
          <p:nvSpPr>
            <p:cNvPr id="84" name="Google Shape;84;p18"/>
            <p:cNvSpPr/>
            <p:nvPr/>
          </p:nvSpPr>
          <p:spPr>
            <a:xfrm>
              <a:off x="5489058" y="1892587"/>
              <a:ext cx="951600" cy="893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85" name="Google Shape;85;p18"/>
            <p:cNvSpPr/>
            <p:nvPr/>
          </p:nvSpPr>
          <p:spPr>
            <a:xfrm>
              <a:off x="0" y="1892588"/>
              <a:ext cx="5964900" cy="893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86" name="Google Shape;86;p18"/>
          <p:cNvGrpSpPr/>
          <p:nvPr/>
        </p:nvGrpSpPr>
        <p:grpSpPr>
          <a:xfrm>
            <a:off x="1255462" y="3057003"/>
            <a:ext cx="5742437" cy="843176"/>
            <a:chOff x="0" y="3556756"/>
            <a:chExt cx="4253027" cy="893100"/>
          </a:xfrm>
        </p:grpSpPr>
        <p:sp>
          <p:nvSpPr>
            <p:cNvPr id="87" name="Google Shape;87;p18"/>
            <p:cNvSpPr/>
            <p:nvPr/>
          </p:nvSpPr>
          <p:spPr>
            <a:xfrm>
              <a:off x="3347927" y="3556756"/>
              <a:ext cx="905100" cy="893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88" name="Google Shape;88;p18"/>
            <p:cNvSpPr/>
            <p:nvPr/>
          </p:nvSpPr>
          <p:spPr>
            <a:xfrm>
              <a:off x="0" y="3556756"/>
              <a:ext cx="3833100" cy="893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cxnSp>
        <p:nvCxnSpPr>
          <p:cNvPr id="89" name="Google Shape;89;p18"/>
          <p:cNvCxnSpPr/>
          <p:nvPr/>
        </p:nvCxnSpPr>
        <p:spPr>
          <a:xfrm>
            <a:off x="2489989" y="1516269"/>
            <a:ext cx="15600" cy="690900"/>
          </a:xfrm>
          <a:prstGeom prst="straightConnector1">
            <a:avLst/>
          </a:prstGeom>
          <a:noFill/>
          <a:ln cap="flat" cmpd="sng" w="28575">
            <a:solidFill>
              <a:srgbClr val="FFFFFF"/>
            </a:solidFill>
            <a:prstDash val="solid"/>
            <a:miter lim="800000"/>
            <a:headEnd len="sm" w="sm" type="none"/>
            <a:tailEnd len="sm" w="sm" type="none"/>
          </a:ln>
        </p:spPr>
      </p:cxnSp>
      <p:cxnSp>
        <p:nvCxnSpPr>
          <p:cNvPr id="90" name="Google Shape;90;p18"/>
          <p:cNvCxnSpPr/>
          <p:nvPr/>
        </p:nvCxnSpPr>
        <p:spPr>
          <a:xfrm flipH="1">
            <a:off x="2489906" y="2207250"/>
            <a:ext cx="15600" cy="432000"/>
          </a:xfrm>
          <a:prstGeom prst="straightConnector1">
            <a:avLst/>
          </a:prstGeom>
          <a:noFill/>
          <a:ln cap="flat" cmpd="sng" w="28575">
            <a:solidFill>
              <a:srgbClr val="FFFFFF"/>
            </a:solidFill>
            <a:prstDash val="solid"/>
            <a:miter lim="800000"/>
            <a:headEnd len="sm" w="sm" type="none"/>
            <a:tailEnd len="sm" w="sm" type="none"/>
          </a:ln>
        </p:spPr>
      </p:cxnSp>
      <p:cxnSp>
        <p:nvCxnSpPr>
          <p:cNvPr id="91" name="Google Shape;91;p18"/>
          <p:cNvCxnSpPr/>
          <p:nvPr/>
        </p:nvCxnSpPr>
        <p:spPr>
          <a:xfrm>
            <a:off x="2497752" y="3292176"/>
            <a:ext cx="0" cy="528300"/>
          </a:xfrm>
          <a:prstGeom prst="straightConnector1">
            <a:avLst/>
          </a:prstGeom>
          <a:noFill/>
          <a:ln cap="flat" cmpd="sng" w="28575">
            <a:solidFill>
              <a:srgbClr val="FFFFFF"/>
            </a:solidFill>
            <a:prstDash val="solid"/>
            <a:miter lim="800000"/>
            <a:headEnd len="sm" w="sm" type="none"/>
            <a:tailEnd len="sm" w="sm" type="none"/>
          </a:ln>
        </p:spPr>
      </p:cxnSp>
      <p:sp>
        <p:nvSpPr>
          <p:cNvPr id="92" name="Google Shape;92;p18"/>
          <p:cNvSpPr txBox="1"/>
          <p:nvPr/>
        </p:nvSpPr>
        <p:spPr>
          <a:xfrm>
            <a:off x="2527051" y="1558538"/>
            <a:ext cx="4280100" cy="345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lang="zh-CN" sz="1200">
                <a:solidFill>
                  <a:srgbClr val="FFFFFF"/>
                </a:solidFill>
                <a:latin typeface="Roboto"/>
                <a:ea typeface="Roboto"/>
                <a:cs typeface="Roboto"/>
                <a:sym typeface="Roboto"/>
              </a:rPr>
              <a:t>Ph.D Candidate in Math</a:t>
            </a:r>
            <a:endParaRPr sz="1200">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lang="zh-CN" sz="1100">
                <a:solidFill>
                  <a:srgbClr val="FFFFFF"/>
                </a:solidFill>
                <a:latin typeface="Roboto"/>
                <a:ea typeface="Roboto"/>
                <a:cs typeface="Roboto"/>
                <a:sym typeface="Roboto"/>
              </a:rPr>
              <a:t>Co-founder of YiDu AI</a:t>
            </a:r>
            <a:endParaRPr sz="1100">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lang="zh-CN" sz="1100">
                <a:solidFill>
                  <a:srgbClr val="FFFFFF"/>
                </a:solidFill>
                <a:latin typeface="Roboto"/>
                <a:ea typeface="Roboto"/>
                <a:cs typeface="Roboto"/>
                <a:sym typeface="Roboto"/>
              </a:rPr>
              <a:t>Co-founder of Foreins</a:t>
            </a:r>
            <a:endParaRPr sz="1100">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lang="zh-CN" sz="1100">
                <a:solidFill>
                  <a:srgbClr val="FFFFFF"/>
                </a:solidFill>
                <a:latin typeface="Roboto"/>
                <a:ea typeface="Roboto"/>
                <a:cs typeface="Roboto"/>
                <a:sym typeface="Roboto"/>
              </a:rPr>
              <a:t>Independent Consultant</a:t>
            </a:r>
            <a:endParaRPr sz="1200">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b="0" i="0" lang="zh-CN" sz="1100" u="none" cap="none" strike="noStrike">
                <a:solidFill>
                  <a:srgbClr val="FFFFFF"/>
                </a:solidFill>
                <a:latin typeface="Roboto"/>
                <a:ea typeface="Roboto"/>
                <a:cs typeface="Roboto"/>
                <a:sym typeface="Roboto"/>
              </a:rPr>
              <a:t>5+ Years Experiences in Machine Learning and Numerical Optimization with Top Publications in ICML, ICIP, etc.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400" u="none" cap="none" strike="noStrike">
              <a:solidFill>
                <a:srgbClr val="FFFFFF"/>
              </a:solidFill>
              <a:latin typeface="Roboto"/>
              <a:ea typeface="Roboto"/>
              <a:cs typeface="Roboto"/>
              <a:sym typeface="Roboto"/>
            </a:endParaRPr>
          </a:p>
        </p:txBody>
      </p:sp>
      <p:sp>
        <p:nvSpPr>
          <p:cNvPr id="93" name="Google Shape;93;p18"/>
          <p:cNvSpPr txBox="1"/>
          <p:nvPr/>
        </p:nvSpPr>
        <p:spPr>
          <a:xfrm>
            <a:off x="2527013" y="3120731"/>
            <a:ext cx="3897000" cy="6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400" u="none" cap="none" strike="noStrike">
                <a:solidFill>
                  <a:srgbClr val="FFFFFF"/>
                </a:solidFill>
                <a:latin typeface="Roboto"/>
                <a:ea typeface="Roboto"/>
                <a:cs typeface="Roboto"/>
                <a:sym typeface="Roboto"/>
              </a:rPr>
              <a:t>Education</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b="0" i="0" lang="zh-CN" sz="1100" u="none" cap="none" strike="noStrike">
                <a:solidFill>
                  <a:srgbClr val="FFFFFF"/>
                </a:solidFill>
                <a:latin typeface="Roboto"/>
                <a:ea typeface="Roboto"/>
                <a:cs typeface="Roboto"/>
                <a:sym typeface="Roboto"/>
              </a:rPr>
              <a:t>Ph.D Candidate in Math</a:t>
            </a:r>
            <a:r>
              <a:rPr lang="zh-CN" sz="1100">
                <a:solidFill>
                  <a:srgbClr val="FFFFFF"/>
                </a:solidFill>
                <a:latin typeface="Roboto"/>
                <a:ea typeface="Roboto"/>
                <a:cs typeface="Roboto"/>
                <a:sym typeface="Roboto"/>
              </a:rPr>
              <a:t>, NUS (2015 - Now)</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rPr b="0" i="0" lang="zh-CN" sz="1100" u="none" cap="none" strike="noStrike">
                <a:solidFill>
                  <a:srgbClr val="FFFFFF"/>
                </a:solidFill>
                <a:latin typeface="Roboto"/>
                <a:ea typeface="Roboto"/>
                <a:cs typeface="Roboto"/>
                <a:sym typeface="Roboto"/>
              </a:rPr>
              <a:t>B. S from University of Science and Technology of China(USTC)</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100" u="none" cap="none" strike="noStrike">
              <a:solidFill>
                <a:srgbClr val="FFFFFF"/>
              </a:solidFill>
              <a:latin typeface="Roboto"/>
              <a:ea typeface="Roboto"/>
              <a:cs typeface="Roboto"/>
              <a:sym typeface="Roboto"/>
            </a:endParaRPr>
          </a:p>
        </p:txBody>
      </p:sp>
      <p:pic>
        <p:nvPicPr>
          <p:cNvPr descr="mortarboard.png" id="94" name="Google Shape;94;p18"/>
          <p:cNvPicPr preferRelativeResize="0"/>
          <p:nvPr/>
        </p:nvPicPr>
        <p:blipFill rotWithShape="1">
          <a:blip r:embed="rId3">
            <a:alphaModFix/>
          </a:blip>
          <a:srcRect b="0" l="0" r="0" t="0"/>
          <a:stretch/>
        </p:blipFill>
        <p:spPr>
          <a:xfrm>
            <a:off x="1606124" y="3262708"/>
            <a:ext cx="511651" cy="511651"/>
          </a:xfrm>
          <a:prstGeom prst="rect">
            <a:avLst/>
          </a:prstGeom>
          <a:noFill/>
          <a:ln>
            <a:noFill/>
          </a:ln>
        </p:spPr>
      </p:pic>
      <p:sp>
        <p:nvSpPr>
          <p:cNvPr id="95" name="Google Shape;95;p18"/>
          <p:cNvSpPr/>
          <p:nvPr/>
        </p:nvSpPr>
        <p:spPr>
          <a:xfrm>
            <a:off x="1255462" y="1516275"/>
            <a:ext cx="1212900" cy="1057800"/>
          </a:xfrm>
          <a:prstGeom prst="ellipse">
            <a:avLst/>
          </a:pr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3: Data Preprocessing and Feature Engineering</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61" name="Google Shape;261;p36"/>
          <p:cNvSpPr txBox="1"/>
          <p:nvPr/>
        </p:nvSpPr>
        <p:spPr>
          <a:xfrm>
            <a:off x="371475" y="971550"/>
            <a:ext cx="8162400" cy="15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One-Hot Encoding.</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rPr b="1" i="0" lang="zh-CN" sz="1400" u="none" cap="none" strike="noStrike">
                <a:solidFill>
                  <a:schemeClr val="dk1"/>
                </a:solidFill>
                <a:latin typeface="Arial"/>
                <a:ea typeface="Arial"/>
                <a:cs typeface="Arial"/>
                <a:sym typeface="Arial"/>
              </a:rPr>
              <a:t>Definition in Sci-kit Learn: </a:t>
            </a:r>
            <a:r>
              <a:rPr b="0" i="0" lang="zh-CN" sz="1400" u="none" cap="none" strike="noStrike">
                <a:solidFill>
                  <a:srgbClr val="000000"/>
                </a:solidFill>
                <a:latin typeface="Arial"/>
                <a:ea typeface="Arial"/>
                <a:cs typeface="Arial"/>
                <a:sym typeface="Arial"/>
              </a:rPr>
              <a:t>“ Encode categorical integer features using a one-hot aka one-of-K scheme.”</a:t>
            </a:r>
            <a:endParaRPr sz="1100"/>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zh-CN" sz="1400" u="none" cap="none" strike="noStrike">
                <a:solidFill>
                  <a:schemeClr val="dk1"/>
                </a:solidFill>
                <a:latin typeface="Arial"/>
                <a:ea typeface="Arial"/>
                <a:cs typeface="Arial"/>
                <a:sym typeface="Arial"/>
              </a:rPr>
              <a:t>Not that clear? Here is an example</a:t>
            </a:r>
            <a:endParaRPr sz="1100"/>
          </a:p>
          <a:p>
            <a:pPr indent="0" lvl="0" marL="0" marR="0" rtl="0" algn="l">
              <a:lnSpc>
                <a:spcPct val="100000"/>
              </a:lnSpc>
              <a:spcBef>
                <a:spcPts val="0"/>
              </a:spcBef>
              <a:spcAft>
                <a:spcPts val="0"/>
              </a:spcAft>
              <a:buNone/>
            </a:pPr>
            <a:r>
              <a:t/>
            </a:r>
            <a:endParaRPr b="1" i="0" sz="1500" u="none" cap="none" strike="noStrike">
              <a:solidFill>
                <a:srgbClr val="000000"/>
              </a:solidFill>
              <a:latin typeface="Arial"/>
              <a:ea typeface="Arial"/>
              <a:cs typeface="Arial"/>
              <a:sym typeface="Arial"/>
            </a:endParaRPr>
          </a:p>
        </p:txBody>
      </p:sp>
      <p:pic>
        <p:nvPicPr>
          <p:cNvPr id="262" name="Google Shape;262;p36"/>
          <p:cNvPicPr preferRelativeResize="0"/>
          <p:nvPr/>
        </p:nvPicPr>
        <p:blipFill rotWithShape="1">
          <a:blip r:embed="rId3">
            <a:alphaModFix/>
          </a:blip>
          <a:srcRect b="0" l="0" r="0" t="0"/>
          <a:stretch/>
        </p:blipFill>
        <p:spPr>
          <a:xfrm>
            <a:off x="1925821" y="2564293"/>
            <a:ext cx="5053874" cy="14743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7"/>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3: Data Preprocessing and Feature Engineering</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68" name="Google Shape;268;p37"/>
          <p:cNvSpPr txBox="1"/>
          <p:nvPr/>
        </p:nvSpPr>
        <p:spPr>
          <a:xfrm>
            <a:off x="371475" y="971550"/>
            <a:ext cx="8162400" cy="76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2. Handle Missing Data</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rgbClr val="000000"/>
              </a:solidFill>
              <a:latin typeface="Arial"/>
              <a:ea typeface="Arial"/>
              <a:cs typeface="Arial"/>
              <a:sym typeface="Arial"/>
            </a:endParaRPr>
          </a:p>
        </p:txBody>
      </p:sp>
      <p:pic>
        <p:nvPicPr>
          <p:cNvPr id="269" name="Google Shape;269;p37"/>
          <p:cNvPicPr preferRelativeResize="0"/>
          <p:nvPr/>
        </p:nvPicPr>
        <p:blipFill rotWithShape="1">
          <a:blip r:embed="rId3">
            <a:alphaModFix/>
          </a:blip>
          <a:srcRect b="0" l="0" r="0" t="0"/>
          <a:stretch/>
        </p:blipFill>
        <p:spPr>
          <a:xfrm>
            <a:off x="895350" y="1733297"/>
            <a:ext cx="7543801" cy="15862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3: Data Preprocessing and Feature Engineering</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75" name="Google Shape;275;p38"/>
          <p:cNvSpPr txBox="1"/>
          <p:nvPr/>
        </p:nvSpPr>
        <p:spPr>
          <a:xfrm>
            <a:off x="371475" y="971550"/>
            <a:ext cx="8162400" cy="2793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2. Handle Missing Data → Imputation</a:t>
            </a:r>
            <a:endParaRPr sz="1100"/>
          </a:p>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zh-CN" sz="1400" u="none" cap="none" strike="noStrike">
                <a:solidFill>
                  <a:srgbClr val="000000"/>
                </a:solidFill>
                <a:latin typeface="Arial"/>
                <a:ea typeface="Arial"/>
                <a:cs typeface="Arial"/>
                <a:sym typeface="Arial"/>
              </a:rPr>
              <a:t>Imputation is replacing missing values with substitute values. The following methods use some form of imputation.</a:t>
            </a:r>
            <a:endParaRPr sz="1100"/>
          </a:p>
          <a:p>
            <a:pPr indent="0" lvl="0" marL="0" marR="0" rtl="0" algn="l">
              <a:lnSpc>
                <a:spcPct val="100000"/>
              </a:lnSpc>
              <a:spcBef>
                <a:spcPts val="0"/>
              </a:spcBef>
              <a:spcAft>
                <a:spcPts val="0"/>
              </a:spcAft>
              <a:buNone/>
            </a:pPr>
            <a:r>
              <a:t/>
            </a:r>
            <a:endParaRPr b="1" i="0" sz="1500" u="none" cap="none" strike="noStrike">
              <a:solidFill>
                <a:schemeClr val="accent5"/>
              </a:solidFill>
              <a:latin typeface="Arial"/>
              <a:ea typeface="Arial"/>
              <a:cs typeface="Arial"/>
              <a:sym typeface="Arial"/>
            </a:endParaRPr>
          </a:p>
          <a:p>
            <a:pPr indent="-247650" lvl="0" marL="254000" marR="0" rtl="0" algn="l">
              <a:lnSpc>
                <a:spcPct val="100000"/>
              </a:lnSpc>
              <a:spcBef>
                <a:spcPts val="0"/>
              </a:spcBef>
              <a:spcAft>
                <a:spcPts val="0"/>
              </a:spcAft>
              <a:buClr>
                <a:srgbClr val="000000"/>
              </a:buClr>
              <a:buSzPts val="1500"/>
              <a:buFont typeface="Arial"/>
              <a:buChar char="•"/>
            </a:pPr>
            <a:r>
              <a:rPr b="1" i="0" lang="zh-CN" sz="1500" u="none" cap="none" strike="noStrike">
                <a:solidFill>
                  <a:srgbClr val="000000"/>
                </a:solidFill>
                <a:latin typeface="Arial"/>
                <a:ea typeface="Arial"/>
                <a:cs typeface="Arial"/>
                <a:sym typeface="Arial"/>
              </a:rPr>
              <a:t>Average Imputation</a:t>
            </a:r>
            <a:endParaRPr sz="1100"/>
          </a:p>
          <a:p>
            <a:pPr indent="-152400" lvl="0" marL="25400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accent5"/>
              </a:solidFill>
              <a:latin typeface="Arial"/>
              <a:ea typeface="Arial"/>
              <a:cs typeface="Arial"/>
              <a:sym typeface="Arial"/>
            </a:endParaRPr>
          </a:p>
          <a:p>
            <a:pPr indent="-247650" lvl="0" marL="254000" marR="0" rtl="0" algn="l">
              <a:lnSpc>
                <a:spcPct val="100000"/>
              </a:lnSpc>
              <a:spcBef>
                <a:spcPts val="0"/>
              </a:spcBef>
              <a:spcAft>
                <a:spcPts val="0"/>
              </a:spcAft>
              <a:buClr>
                <a:srgbClr val="000000"/>
              </a:buClr>
              <a:buSzPts val="1500"/>
              <a:buFont typeface="Arial"/>
              <a:buChar char="•"/>
            </a:pPr>
            <a:r>
              <a:rPr b="1" i="0" lang="zh-CN" sz="1500" u="none" cap="none" strike="noStrike">
                <a:solidFill>
                  <a:srgbClr val="000000"/>
                </a:solidFill>
                <a:latin typeface="Arial"/>
                <a:ea typeface="Arial"/>
                <a:cs typeface="Arial"/>
                <a:sym typeface="Arial"/>
              </a:rPr>
              <a:t>Common-Point Imputation</a:t>
            </a:r>
            <a:endParaRPr sz="1100"/>
          </a:p>
          <a:p>
            <a:pPr indent="-152400" lvl="0" marL="25400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accent5"/>
              </a:solidFill>
              <a:latin typeface="Arial"/>
              <a:ea typeface="Arial"/>
              <a:cs typeface="Arial"/>
              <a:sym typeface="Arial"/>
            </a:endParaRPr>
          </a:p>
          <a:p>
            <a:pPr indent="-247650" lvl="0" marL="254000" marR="0" rtl="0" algn="l">
              <a:lnSpc>
                <a:spcPct val="100000"/>
              </a:lnSpc>
              <a:spcBef>
                <a:spcPts val="0"/>
              </a:spcBef>
              <a:spcAft>
                <a:spcPts val="0"/>
              </a:spcAft>
              <a:buClr>
                <a:srgbClr val="000000"/>
              </a:buClr>
              <a:buSzPts val="1500"/>
              <a:buFont typeface="Arial"/>
              <a:buChar char="•"/>
            </a:pPr>
            <a:r>
              <a:rPr b="1" i="0" lang="zh-CN" sz="1500" u="none" cap="none" strike="noStrike">
                <a:solidFill>
                  <a:srgbClr val="000000"/>
                </a:solidFill>
                <a:latin typeface="Arial"/>
                <a:ea typeface="Arial"/>
                <a:cs typeface="Arial"/>
                <a:sym typeface="Arial"/>
              </a:rPr>
              <a:t>Median Imputation</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9"/>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3: Data Preprocessing and Feature Engineering</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81" name="Google Shape;281;p39"/>
          <p:cNvSpPr txBox="1"/>
          <p:nvPr/>
        </p:nvSpPr>
        <p:spPr>
          <a:xfrm>
            <a:off x="371475" y="971550"/>
            <a:ext cx="8162400" cy="76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3. Handle Skewed Data</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rgbClr val="000000"/>
              </a:solidFill>
              <a:latin typeface="Arial"/>
              <a:ea typeface="Arial"/>
              <a:cs typeface="Arial"/>
              <a:sym typeface="Arial"/>
            </a:endParaRPr>
          </a:p>
        </p:txBody>
      </p:sp>
      <p:pic>
        <p:nvPicPr>
          <p:cNvPr id="282" name="Google Shape;282;p39"/>
          <p:cNvPicPr preferRelativeResize="0"/>
          <p:nvPr/>
        </p:nvPicPr>
        <p:blipFill rotWithShape="1">
          <a:blip r:embed="rId3">
            <a:alphaModFix/>
          </a:blip>
          <a:srcRect b="0" l="0" r="0" t="0"/>
          <a:stretch/>
        </p:blipFill>
        <p:spPr>
          <a:xfrm>
            <a:off x="680857" y="1733297"/>
            <a:ext cx="7543799" cy="25557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0"/>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3: Data Preprocessing and Feature Engineering</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88" name="Google Shape;288;p40"/>
          <p:cNvSpPr txBox="1"/>
          <p:nvPr/>
        </p:nvSpPr>
        <p:spPr>
          <a:xfrm>
            <a:off x="371475" y="971550"/>
            <a:ext cx="8162400" cy="9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3. Handle Skewed Data</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Positive Skewed Data: Take a log transform: log(1+x)</a:t>
            </a:r>
            <a:endParaRPr sz="1100"/>
          </a:p>
        </p:txBody>
      </p:sp>
      <p:pic>
        <p:nvPicPr>
          <p:cNvPr id="289" name="Google Shape;289;p40"/>
          <p:cNvPicPr preferRelativeResize="0"/>
          <p:nvPr/>
        </p:nvPicPr>
        <p:blipFill rotWithShape="1">
          <a:blip r:embed="rId3">
            <a:alphaModFix/>
          </a:blip>
          <a:srcRect b="0" l="0" r="0" t="0"/>
          <a:stretch/>
        </p:blipFill>
        <p:spPr>
          <a:xfrm>
            <a:off x="2238375" y="2242990"/>
            <a:ext cx="4105275" cy="20849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1"/>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3: Data Preprocessing and Feature Engineering</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295" name="Google Shape;295;p41"/>
          <p:cNvSpPr txBox="1"/>
          <p:nvPr/>
        </p:nvSpPr>
        <p:spPr>
          <a:xfrm>
            <a:off x="371475" y="971550"/>
            <a:ext cx="8162400" cy="4279200"/>
          </a:xfrm>
          <a:prstGeom prst="rect">
            <a:avLst/>
          </a:prstGeom>
          <a:blipFill rotWithShape="1">
            <a:blip r:embed="rId3">
              <a:alphaModFix/>
            </a:blip>
            <a:stretch>
              <a:fillRect b="0" l="-559" r="0" t="-529"/>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zh-CN" sz="1100" u="none" cap="none" strike="noStrike">
                <a:latin typeface="Arial"/>
                <a:ea typeface="Arial"/>
                <a:cs typeface="Arial"/>
                <a:sym typeface="Arial"/>
              </a:rPr>
              <a:t>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2"/>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3: Data Preprocessing and Feature Engineering</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01" name="Google Shape;301;p42"/>
          <p:cNvSpPr txBox="1"/>
          <p:nvPr/>
        </p:nvSpPr>
        <p:spPr>
          <a:xfrm>
            <a:off x="371475" y="971550"/>
            <a:ext cx="81624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rgbClr val="000000"/>
                </a:solidFill>
                <a:latin typeface="Arial"/>
                <a:ea typeface="Arial"/>
                <a:cs typeface="Arial"/>
                <a:sym typeface="Arial"/>
              </a:rPr>
              <a:t>5. Split Dataset into Training Set and Validation Set in One Line of Code</a:t>
            </a:r>
            <a:endParaRPr b="1" i="0" sz="15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500" u="none" cap="none" strike="noStrike">
              <a:solidFill>
                <a:schemeClr val="accent5"/>
              </a:solidFill>
              <a:latin typeface="Arial"/>
              <a:ea typeface="Arial"/>
              <a:cs typeface="Arial"/>
              <a:sym typeface="Arial"/>
            </a:endParaRPr>
          </a:p>
        </p:txBody>
      </p:sp>
      <p:pic>
        <p:nvPicPr>
          <p:cNvPr id="302" name="Google Shape;302;p42"/>
          <p:cNvPicPr preferRelativeResize="0"/>
          <p:nvPr/>
        </p:nvPicPr>
        <p:blipFill rotWithShape="1">
          <a:blip r:embed="rId3">
            <a:alphaModFix/>
          </a:blip>
          <a:srcRect b="0" l="0" r="0" t="0"/>
          <a:stretch/>
        </p:blipFill>
        <p:spPr>
          <a:xfrm>
            <a:off x="3105150" y="1752600"/>
            <a:ext cx="2924175" cy="1638300"/>
          </a:xfrm>
          <a:prstGeom prst="rect">
            <a:avLst/>
          </a:prstGeom>
          <a:noFill/>
          <a:ln>
            <a:noFill/>
          </a:ln>
        </p:spPr>
      </p:pic>
      <p:sp>
        <p:nvSpPr>
          <p:cNvPr id="303" name="Google Shape;303;p42"/>
          <p:cNvSpPr txBox="1"/>
          <p:nvPr/>
        </p:nvSpPr>
        <p:spPr>
          <a:xfrm>
            <a:off x="647700" y="3543300"/>
            <a:ext cx="8058000" cy="6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zh-CN" sz="1400" u="none" cap="none" strike="noStrike">
                <a:solidFill>
                  <a:srgbClr val="000000"/>
                </a:solidFill>
                <a:latin typeface="Arial"/>
                <a:ea typeface="Arial"/>
                <a:cs typeface="Arial"/>
                <a:sym typeface="Arial"/>
              </a:rPr>
              <a:t>from </a:t>
            </a:r>
            <a:r>
              <a:rPr b="1" i="0" lang="zh-CN" sz="1400" u="none" cap="none" strike="noStrike">
                <a:solidFill>
                  <a:srgbClr val="000000"/>
                </a:solidFill>
                <a:latin typeface="Arial"/>
                <a:ea typeface="Arial"/>
                <a:cs typeface="Arial"/>
                <a:sym typeface="Arial"/>
              </a:rPr>
              <a:t>sklearn.cross_validation</a:t>
            </a:r>
            <a:r>
              <a:rPr b="0" i="0" lang="zh-CN" sz="1400" u="none" cap="none" strike="noStrike">
                <a:solidFill>
                  <a:srgbClr val="000000"/>
                </a:solidFill>
                <a:latin typeface="Arial"/>
                <a:ea typeface="Arial"/>
                <a:cs typeface="Arial"/>
                <a:sym typeface="Arial"/>
              </a:rPr>
              <a:t> import </a:t>
            </a:r>
            <a:r>
              <a:rPr b="1" i="0" lang="zh-CN" sz="1400" u="none" cap="none" strike="noStrike">
                <a:solidFill>
                  <a:srgbClr val="000000"/>
                </a:solidFill>
                <a:latin typeface="Arial"/>
                <a:ea typeface="Arial"/>
                <a:cs typeface="Arial"/>
                <a:sym typeface="Arial"/>
              </a:rPr>
              <a:t>train_test_split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zh-CN" sz="1400" u="none" cap="none" strike="noStrike">
                <a:solidFill>
                  <a:srgbClr val="000000"/>
                </a:solidFill>
                <a:latin typeface="Arial"/>
                <a:ea typeface="Arial"/>
                <a:cs typeface="Arial"/>
                <a:sym typeface="Arial"/>
              </a:rPr>
              <a:t>X_train, X_test, y_train, y_test = train_test_split(X_train, y_train, test_size = 0.2, random_state = 42)</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3"/>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4: Explore Reasonable Models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09" name="Google Shape;309;p43"/>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Linear Regression Model</a:t>
            </a:r>
            <a:endParaRPr sz="1100"/>
          </a:p>
        </p:txBody>
      </p:sp>
      <p:pic>
        <p:nvPicPr>
          <p:cNvPr id="310" name="Google Shape;310;p43"/>
          <p:cNvPicPr preferRelativeResize="0"/>
          <p:nvPr/>
        </p:nvPicPr>
        <p:blipFill rotWithShape="1">
          <a:blip r:embed="rId3">
            <a:alphaModFix/>
          </a:blip>
          <a:srcRect b="0" l="0" r="0" t="0"/>
          <a:stretch/>
        </p:blipFill>
        <p:spPr>
          <a:xfrm>
            <a:off x="2864669" y="1627471"/>
            <a:ext cx="3019424" cy="2277778"/>
          </a:xfrm>
          <a:prstGeom prst="rect">
            <a:avLst/>
          </a:prstGeom>
          <a:noFill/>
          <a:ln>
            <a:noFill/>
          </a:ln>
        </p:spPr>
      </p:pic>
      <p:sp>
        <p:nvSpPr>
          <p:cNvPr id="311" name="Google Shape;311;p43"/>
          <p:cNvSpPr txBox="1"/>
          <p:nvPr/>
        </p:nvSpPr>
        <p:spPr>
          <a:xfrm>
            <a:off x="885825" y="3905250"/>
            <a:ext cx="7496100" cy="276900"/>
          </a:xfrm>
          <a:prstGeom prst="rect">
            <a:avLst/>
          </a:prstGeom>
          <a:blipFill rotWithShape="1">
            <a:blip r:embed="rId4">
              <a:alphaModFix/>
            </a:blip>
            <a:stretch>
              <a:fillRect b="-8199" l="0" r="0" t="0"/>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zh-CN" sz="1100" u="none" cap="none" strike="noStrike">
                <a:latin typeface="Arial"/>
                <a:ea typeface="Arial"/>
                <a:cs typeface="Arial"/>
                <a:sym typeface="Arial"/>
              </a:rPr>
              <a:t>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4"/>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4: Explore Reasonable Models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17" name="Google Shape;317;p44"/>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Root Mean Square Error(RMSE)</a:t>
            </a:r>
            <a:endParaRPr sz="1100"/>
          </a:p>
        </p:txBody>
      </p:sp>
      <p:pic>
        <p:nvPicPr>
          <p:cNvPr id="318" name="Google Shape;318;p44"/>
          <p:cNvPicPr preferRelativeResize="0"/>
          <p:nvPr/>
        </p:nvPicPr>
        <p:blipFill rotWithShape="1">
          <a:blip r:embed="rId3">
            <a:alphaModFix/>
          </a:blip>
          <a:srcRect b="0" l="0" r="0" t="0"/>
          <a:stretch/>
        </p:blipFill>
        <p:spPr>
          <a:xfrm>
            <a:off x="2600325" y="2828925"/>
            <a:ext cx="3381375" cy="2238375"/>
          </a:xfrm>
          <a:prstGeom prst="rect">
            <a:avLst/>
          </a:prstGeom>
          <a:noFill/>
          <a:ln>
            <a:noFill/>
          </a:ln>
        </p:spPr>
      </p:pic>
      <p:sp>
        <p:nvSpPr>
          <p:cNvPr id="319" name="Google Shape;319;p44"/>
          <p:cNvSpPr txBox="1"/>
          <p:nvPr/>
        </p:nvSpPr>
        <p:spPr>
          <a:xfrm>
            <a:off x="1276350" y="1504950"/>
            <a:ext cx="6962700" cy="4920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zh-CN" sz="1100" u="none" cap="none" strike="noStrike">
                <a:latin typeface="Arial"/>
                <a:ea typeface="Arial"/>
                <a:cs typeface="Arial"/>
                <a:sym typeface="Arial"/>
              </a:rPr>
              <a:t>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5"/>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4: Explore Reasonable Models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25" name="Google Shape;325;p45"/>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Linear Regression Model</a:t>
            </a:r>
            <a:endParaRPr sz="1100"/>
          </a:p>
        </p:txBody>
      </p:sp>
      <p:sp>
        <p:nvSpPr>
          <p:cNvPr id="326" name="Google Shape;326;p45"/>
          <p:cNvSpPr txBox="1"/>
          <p:nvPr/>
        </p:nvSpPr>
        <p:spPr>
          <a:xfrm>
            <a:off x="1304925" y="1524000"/>
            <a:ext cx="6838800" cy="734400"/>
          </a:xfrm>
          <a:prstGeom prst="rect">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zh-CN" sz="1100" u="none" cap="none" strike="noStrike">
                <a:latin typeface="Arial"/>
                <a:ea typeface="Arial"/>
                <a:cs typeface="Arial"/>
                <a:sym typeface="Arial"/>
              </a:rPr>
              <a:t> </a:t>
            </a:r>
            <a:endParaRPr sz="1100"/>
          </a:p>
        </p:txBody>
      </p:sp>
      <p:sp>
        <p:nvSpPr>
          <p:cNvPr id="327" name="Google Shape;327;p45"/>
          <p:cNvSpPr txBox="1"/>
          <p:nvPr/>
        </p:nvSpPr>
        <p:spPr>
          <a:xfrm>
            <a:off x="371475" y="2524125"/>
            <a:ext cx="8391600" cy="1113600"/>
          </a:xfrm>
          <a:prstGeom prst="rect">
            <a:avLst/>
          </a:prstGeom>
          <a:blipFill rotWithShape="1">
            <a:blip r:embed="rId4">
              <a:alphaModFix/>
            </a:blip>
            <a:stretch>
              <a:fillRect b="0" l="-439" r="0" t="-18439"/>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zh-CN" sz="1100" u="none" cap="none" strike="noStrike">
                <a:latin typeface="Arial"/>
                <a:ea typeface="Arial"/>
                <a:cs typeface="Arial"/>
                <a:sym typeface="Arial"/>
              </a:rPr>
              <a:t>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nvSpPr>
        <p:spPr>
          <a:xfrm>
            <a:off x="233775" y="152614"/>
            <a:ext cx="69606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accent1"/>
              </a:buClr>
              <a:buSzPts val="2700"/>
              <a:buFont typeface="PT Sans Narrow"/>
              <a:buNone/>
            </a:pPr>
            <a:r>
              <a:rPr b="1" i="0" lang="zh-CN" sz="2700" u="none" cap="none" strike="noStrike">
                <a:solidFill>
                  <a:srgbClr val="333333"/>
                </a:solidFill>
                <a:highlight>
                  <a:srgbClr val="FFFFFF"/>
                </a:highlight>
                <a:latin typeface="PT Sans Narrow"/>
                <a:ea typeface="PT Sans Narrow"/>
                <a:cs typeface="PT Sans Narrow"/>
                <a:sym typeface="PT Sans Narrow"/>
              </a:rPr>
              <a:t>Our Activities &amp; Community </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101" name="Google Shape;101;p19"/>
          <p:cNvSpPr/>
          <p:nvPr/>
        </p:nvSpPr>
        <p:spPr>
          <a:xfrm>
            <a:off x="652538" y="2691707"/>
            <a:ext cx="2417100" cy="1572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02" name="Google Shape;102;p19"/>
          <p:cNvSpPr/>
          <p:nvPr/>
        </p:nvSpPr>
        <p:spPr>
          <a:xfrm>
            <a:off x="3232188" y="2691990"/>
            <a:ext cx="2417100" cy="1572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03" name="Google Shape;103;p19"/>
          <p:cNvSpPr txBox="1"/>
          <p:nvPr/>
        </p:nvSpPr>
        <p:spPr>
          <a:xfrm>
            <a:off x="243050" y="1000364"/>
            <a:ext cx="4827300" cy="9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400" u="none" cap="none" strike="noStrike">
                <a:solidFill>
                  <a:srgbClr val="000000"/>
                </a:solidFill>
                <a:latin typeface="Arial"/>
                <a:ea typeface="Arial"/>
                <a:cs typeface="Arial"/>
                <a:sym typeface="Arial"/>
              </a:rPr>
              <a:t>Activities:</a:t>
            </a:r>
            <a:endParaRPr sz="1100"/>
          </a:p>
          <a:p>
            <a:pPr indent="-215900" lvl="2"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Machine Learning Seminar </a:t>
            </a:r>
            <a:endParaRPr sz="1100"/>
          </a:p>
          <a:p>
            <a:pPr indent="-215900" lvl="2"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Industrial Talks </a:t>
            </a:r>
            <a:endParaRPr sz="1100"/>
          </a:p>
          <a:p>
            <a:pPr indent="-215900" lvl="2"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Interview with industry leader and academia researchers   </a:t>
            </a:r>
            <a:endParaRPr b="0" i="0" sz="1400" u="none" cap="none" strike="noStrike">
              <a:solidFill>
                <a:srgbClr val="000000"/>
              </a:solidFill>
              <a:latin typeface="Arial"/>
              <a:ea typeface="Arial"/>
              <a:cs typeface="Arial"/>
              <a:sym typeface="Arial"/>
            </a:endParaRPr>
          </a:p>
        </p:txBody>
      </p:sp>
      <p:sp>
        <p:nvSpPr>
          <p:cNvPr id="104" name="Google Shape;104;p19"/>
          <p:cNvSpPr txBox="1"/>
          <p:nvPr/>
        </p:nvSpPr>
        <p:spPr>
          <a:xfrm>
            <a:off x="233775" y="2217812"/>
            <a:ext cx="7515300" cy="9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400" u="none" cap="none" strike="noStrike">
                <a:solidFill>
                  <a:srgbClr val="000000"/>
                </a:solidFill>
                <a:latin typeface="Arial"/>
                <a:ea typeface="Arial"/>
                <a:cs typeface="Arial"/>
                <a:sym typeface="Arial"/>
              </a:rPr>
              <a:t>Community:</a:t>
            </a:r>
            <a:endParaRPr sz="1100"/>
          </a:p>
          <a:p>
            <a:pPr indent="-215900" lvl="0"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Meetup:  </a:t>
            </a:r>
            <a:r>
              <a:rPr lang="zh-CN" sz="1400"/>
              <a:t>9</a:t>
            </a:r>
            <a:r>
              <a:rPr b="0" i="0" lang="zh-CN" sz="1400" u="none" cap="none" strike="noStrike">
                <a:solidFill>
                  <a:srgbClr val="000000"/>
                </a:solidFill>
                <a:latin typeface="Arial"/>
                <a:ea typeface="Arial"/>
                <a:cs typeface="Arial"/>
                <a:sym typeface="Arial"/>
              </a:rPr>
              <a:t>00+ members </a:t>
            </a:r>
            <a:endParaRPr sz="1100"/>
          </a:p>
          <a:p>
            <a:pPr indent="-215900" lvl="0"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Wechat Group: 700+ members including Data Scientists, AI researchers, Financial specialists</a:t>
            </a:r>
            <a:endParaRPr sz="1100"/>
          </a:p>
          <a:p>
            <a:pPr indent="-215900" lvl="0"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Wechat official account: Thousand of followers  </a:t>
            </a:r>
            <a:endParaRPr sz="1100"/>
          </a:p>
        </p:txBody>
      </p:sp>
      <p:sp>
        <p:nvSpPr>
          <p:cNvPr id="105" name="Google Shape;105;p19"/>
          <p:cNvSpPr txBox="1"/>
          <p:nvPr/>
        </p:nvSpPr>
        <p:spPr>
          <a:xfrm>
            <a:off x="243050" y="3459974"/>
            <a:ext cx="6366300" cy="9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400" u="none" cap="none" strike="noStrike">
                <a:solidFill>
                  <a:srgbClr val="000000"/>
                </a:solidFill>
                <a:latin typeface="Arial"/>
                <a:ea typeface="Arial"/>
                <a:cs typeface="Arial"/>
                <a:sym typeface="Arial"/>
              </a:rPr>
              <a:t>Training Program:</a:t>
            </a:r>
            <a:endParaRPr sz="1100"/>
          </a:p>
          <a:p>
            <a:pPr indent="-215900" lvl="0"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Master Data Science in 4 Week (Beginner’s Level)</a:t>
            </a:r>
            <a:endParaRPr sz="1100"/>
          </a:p>
          <a:p>
            <a:pPr indent="-215900" lvl="0" marL="215900" marR="0" rtl="0" algn="l">
              <a:lnSpc>
                <a:spcPct val="100000"/>
              </a:lnSpc>
              <a:spcBef>
                <a:spcPts val="0"/>
              </a:spcBef>
              <a:spcAft>
                <a:spcPts val="0"/>
              </a:spcAft>
              <a:buClr>
                <a:srgbClr val="000000"/>
              </a:buClr>
              <a:buSzPts val="1400"/>
              <a:buFont typeface="Arial"/>
              <a:buChar char="-"/>
            </a:pPr>
            <a:r>
              <a:rPr lang="zh-CN" sz="1400"/>
              <a:t>Data Science Meets Deep Learning (NLP Module)</a:t>
            </a:r>
            <a:endParaRPr sz="1400"/>
          </a:p>
          <a:p>
            <a:pPr indent="-215900" lvl="0" marL="215900" marR="0" rtl="0" algn="l">
              <a:lnSpc>
                <a:spcPct val="100000"/>
              </a:lnSpc>
              <a:spcBef>
                <a:spcPts val="0"/>
              </a:spcBef>
              <a:spcAft>
                <a:spcPts val="0"/>
              </a:spcAft>
              <a:buSzPts val="1400"/>
              <a:buChar char="-"/>
            </a:pPr>
            <a:r>
              <a:rPr lang="zh-CN" sz="1400"/>
              <a:t>Data Science Meets Deep Learning (Computer Vision Module) (Coming Soon)</a:t>
            </a:r>
            <a:endParaRPr sz="1400"/>
          </a:p>
          <a:p>
            <a:pPr indent="-215900" lvl="0"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Industrial projects and internships </a:t>
            </a:r>
            <a:endParaRPr b="0" i="0" sz="1400" u="none" cap="none" strike="noStrike">
              <a:solidFill>
                <a:srgbClr val="000000"/>
              </a:solidFill>
              <a:latin typeface="Arial"/>
              <a:ea typeface="Arial"/>
              <a:cs typeface="Arial"/>
              <a:sym typeface="Arial"/>
            </a:endParaRPr>
          </a:p>
        </p:txBody>
      </p:sp>
      <p:pic>
        <p:nvPicPr>
          <p:cNvPr id="106" name="Google Shape;106;p19"/>
          <p:cNvPicPr preferRelativeResize="0"/>
          <p:nvPr/>
        </p:nvPicPr>
        <p:blipFill rotWithShape="1">
          <a:blip r:embed="rId3">
            <a:alphaModFix/>
          </a:blip>
          <a:srcRect b="0" l="0" r="0" t="0"/>
          <a:stretch/>
        </p:blipFill>
        <p:spPr>
          <a:xfrm>
            <a:off x="7529782" y="4105275"/>
            <a:ext cx="1419225" cy="1038225"/>
          </a:xfrm>
          <a:prstGeom prst="rect">
            <a:avLst/>
          </a:prstGeom>
          <a:noFill/>
          <a:ln>
            <a:noFill/>
          </a:ln>
        </p:spPr>
      </p:pic>
      <p:sp>
        <p:nvSpPr>
          <p:cNvPr id="107" name="Google Shape;107;p19"/>
          <p:cNvSpPr txBox="1"/>
          <p:nvPr/>
        </p:nvSpPr>
        <p:spPr>
          <a:xfrm>
            <a:off x="7716294" y="3794680"/>
            <a:ext cx="10464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100" u="none" cap="none" strike="noStrike">
                <a:solidFill>
                  <a:srgbClr val="C00000"/>
                </a:solidFill>
                <a:latin typeface="Arial"/>
                <a:ea typeface="Arial"/>
                <a:cs typeface="Arial"/>
                <a:sym typeface="Arial"/>
              </a:rPr>
              <a:t>Incubated by: </a:t>
            </a:r>
            <a:endParaRPr b="1" i="0" sz="1100" u="none" cap="none" strike="noStrike">
              <a:solidFill>
                <a:srgbClr val="C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6"/>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4: Explore Reasonable Models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33" name="Google Shape;333;p46"/>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Regularization: Over- fitting</a:t>
            </a:r>
            <a:endParaRPr sz="1100"/>
          </a:p>
        </p:txBody>
      </p:sp>
      <p:pic>
        <p:nvPicPr>
          <p:cNvPr id="334" name="Google Shape;334;p46"/>
          <p:cNvPicPr preferRelativeResize="0"/>
          <p:nvPr/>
        </p:nvPicPr>
        <p:blipFill rotWithShape="1">
          <a:blip r:embed="rId3">
            <a:alphaModFix/>
          </a:blip>
          <a:srcRect b="0" l="0" r="0" t="0"/>
          <a:stretch/>
        </p:blipFill>
        <p:spPr>
          <a:xfrm>
            <a:off x="680857" y="1857375"/>
            <a:ext cx="7543799" cy="21553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7"/>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4: Explore Reasonable Models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40" name="Google Shape;340;p47"/>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Regularization: Feature Selection</a:t>
            </a:r>
            <a:endParaRPr sz="1100"/>
          </a:p>
        </p:txBody>
      </p:sp>
      <p:pic>
        <p:nvPicPr>
          <p:cNvPr id="341" name="Google Shape;341;p47"/>
          <p:cNvPicPr preferRelativeResize="0"/>
          <p:nvPr/>
        </p:nvPicPr>
        <p:blipFill rotWithShape="1">
          <a:blip r:embed="rId3">
            <a:alphaModFix/>
          </a:blip>
          <a:srcRect b="0" l="0" r="0" t="0"/>
          <a:stretch/>
        </p:blipFill>
        <p:spPr>
          <a:xfrm>
            <a:off x="1362075" y="1374554"/>
            <a:ext cx="4867278" cy="31835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8"/>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4: Explore Reasonable Models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47" name="Google Shape;347;p48"/>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Regularization: Feature Selection</a:t>
            </a:r>
            <a:endParaRPr sz="1100"/>
          </a:p>
        </p:txBody>
      </p:sp>
      <p:pic>
        <p:nvPicPr>
          <p:cNvPr id="348" name="Google Shape;348;p48"/>
          <p:cNvPicPr preferRelativeResize="0"/>
          <p:nvPr/>
        </p:nvPicPr>
        <p:blipFill rotWithShape="1">
          <a:blip r:embed="rId3">
            <a:alphaModFix/>
          </a:blip>
          <a:srcRect b="0" l="0" r="0" t="0"/>
          <a:stretch/>
        </p:blipFill>
        <p:spPr>
          <a:xfrm>
            <a:off x="2152650" y="1941195"/>
            <a:ext cx="3962400" cy="17830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9"/>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4: Explore Reasonable Models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54" name="Google Shape;354;p49"/>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Lasso Model</a:t>
            </a:r>
            <a:endParaRPr sz="1100"/>
          </a:p>
        </p:txBody>
      </p:sp>
      <p:sp>
        <p:nvSpPr>
          <p:cNvPr id="355" name="Google Shape;355;p49"/>
          <p:cNvSpPr txBox="1"/>
          <p:nvPr/>
        </p:nvSpPr>
        <p:spPr>
          <a:xfrm>
            <a:off x="1304925" y="1524000"/>
            <a:ext cx="6838800" cy="734400"/>
          </a:xfrm>
          <a:prstGeom prst="rect">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zh-CN" sz="1100" u="none" cap="none" strike="noStrike">
                <a:latin typeface="Arial"/>
                <a:ea typeface="Arial"/>
                <a:cs typeface="Arial"/>
                <a:sym typeface="Arial"/>
              </a:rPr>
              <a:t> </a:t>
            </a:r>
            <a:endParaRPr sz="1100"/>
          </a:p>
        </p:txBody>
      </p:sp>
      <p:sp>
        <p:nvSpPr>
          <p:cNvPr id="356" name="Google Shape;356;p49"/>
          <p:cNvSpPr txBox="1"/>
          <p:nvPr/>
        </p:nvSpPr>
        <p:spPr>
          <a:xfrm>
            <a:off x="371475" y="2524125"/>
            <a:ext cx="8391600" cy="1113600"/>
          </a:xfrm>
          <a:prstGeom prst="rect">
            <a:avLst/>
          </a:prstGeom>
          <a:blipFill rotWithShape="1">
            <a:blip r:embed="rId4">
              <a:alphaModFix/>
            </a:blip>
            <a:stretch>
              <a:fillRect b="0" l="-439" r="0" t="-18439"/>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zh-CN" sz="1100" u="none" cap="none" strike="noStrike">
                <a:latin typeface="Arial"/>
                <a:ea typeface="Arial"/>
                <a:cs typeface="Arial"/>
                <a:sym typeface="Arial"/>
              </a:rPr>
              <a:t> </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0"/>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4: Explore Reasonable Models</a:t>
            </a:r>
            <a:endParaRPr sz="1100"/>
          </a:p>
        </p:txBody>
      </p:sp>
      <p:sp>
        <p:nvSpPr>
          <p:cNvPr id="362" name="Google Shape;362;p50"/>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Try Lasso Model</a:t>
            </a:r>
            <a:endParaRPr sz="1100"/>
          </a:p>
        </p:txBody>
      </p:sp>
      <p:pic>
        <p:nvPicPr>
          <p:cNvPr id="363" name="Google Shape;363;p50"/>
          <p:cNvPicPr preferRelativeResize="0"/>
          <p:nvPr/>
        </p:nvPicPr>
        <p:blipFill rotWithShape="1">
          <a:blip r:embed="rId3">
            <a:alphaModFix/>
          </a:blip>
          <a:srcRect b="0" l="0" r="0" t="0"/>
          <a:stretch/>
        </p:blipFill>
        <p:spPr>
          <a:xfrm>
            <a:off x="714375" y="1762125"/>
            <a:ext cx="7543801" cy="12920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1"/>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zh-CN" sz="2700" u="none" cap="none" strike="noStrike">
                <a:solidFill>
                  <a:srgbClr val="333333"/>
                </a:solidFill>
                <a:highlight>
                  <a:srgbClr val="FFFFFF"/>
                </a:highlight>
                <a:latin typeface="PT Sans Narrow"/>
                <a:ea typeface="PT Sans Narrow"/>
                <a:cs typeface="PT Sans Narrow"/>
                <a:sym typeface="PT Sans Narrow"/>
              </a:rPr>
              <a:t>Step 4: Explore Reasonable Models</a:t>
            </a:r>
            <a:endParaRPr sz="1100"/>
          </a:p>
        </p:txBody>
      </p:sp>
      <p:sp>
        <p:nvSpPr>
          <p:cNvPr id="369" name="Google Shape;369;p51"/>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Cross-Validation</a:t>
            </a:r>
            <a:endParaRPr sz="1100"/>
          </a:p>
        </p:txBody>
      </p:sp>
      <p:pic>
        <p:nvPicPr>
          <p:cNvPr id="370" name="Google Shape;370;p51"/>
          <p:cNvPicPr preferRelativeResize="0"/>
          <p:nvPr/>
        </p:nvPicPr>
        <p:blipFill rotWithShape="1">
          <a:blip r:embed="rId3">
            <a:alphaModFix/>
          </a:blip>
          <a:srcRect b="0" l="0" r="0" t="0"/>
          <a:stretch/>
        </p:blipFill>
        <p:spPr>
          <a:xfrm>
            <a:off x="800100" y="1781175"/>
            <a:ext cx="7543800" cy="22782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accent1"/>
              </a:buClr>
              <a:buSzPts val="2700"/>
              <a:buFont typeface="PT Sans Narrow"/>
              <a:buNone/>
            </a:pPr>
            <a:r>
              <a:rPr b="1" i="0" lang="zh-CN" sz="2700" u="none" cap="none" strike="noStrike">
                <a:solidFill>
                  <a:srgbClr val="333333"/>
                </a:solidFill>
                <a:highlight>
                  <a:srgbClr val="FFFFFF"/>
                </a:highlight>
                <a:latin typeface="PT Sans Narrow"/>
                <a:ea typeface="PT Sans Narrow"/>
                <a:cs typeface="PT Sans Narrow"/>
                <a:sym typeface="PT Sans Narrow"/>
              </a:rPr>
              <a:t>Step 5: Finetune Your Machine Learning Model</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76" name="Google Shape;376;p52"/>
          <p:cNvSpPr txBox="1"/>
          <p:nvPr/>
        </p:nvSpPr>
        <p:spPr>
          <a:xfrm>
            <a:off x="214724" y="1076325"/>
            <a:ext cx="8605500" cy="2562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zh-CN" sz="1400" u="none" cap="none" strike="noStrike">
                <a:solidFill>
                  <a:srgbClr val="000000"/>
                </a:solidFill>
                <a:latin typeface="Arial"/>
                <a:ea typeface="Arial"/>
                <a:cs typeface="Arial"/>
                <a:sym typeface="Arial"/>
              </a:rPr>
              <a:t>Now, Suppose you have a short list of promising models, you need to fine-tune them to get a better one.</a:t>
            </a:r>
            <a:endParaRPr sz="1100"/>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000000"/>
              </a:buClr>
              <a:buSzPts val="1400"/>
              <a:buFont typeface="Arial"/>
              <a:buChar char="•"/>
            </a:pPr>
            <a:r>
              <a:rPr b="1" i="0" lang="zh-CN" sz="1400" u="none" cap="none" strike="noStrike">
                <a:solidFill>
                  <a:srgbClr val="000000"/>
                </a:solidFill>
                <a:latin typeface="Arial"/>
                <a:ea typeface="Arial"/>
                <a:cs typeface="Arial"/>
                <a:sym typeface="Arial"/>
              </a:rPr>
              <a:t>Hyper-parameter Tuning</a:t>
            </a:r>
            <a:r>
              <a:rPr b="0" i="0" lang="zh-CN" sz="1400" u="none" cap="none" strike="noStrike">
                <a:solidFill>
                  <a:srgbClr val="000000"/>
                </a:solidFill>
                <a:latin typeface="Arial"/>
                <a:ea typeface="Arial"/>
                <a:cs typeface="Arial"/>
                <a:sym typeface="Arial"/>
              </a:rPr>
              <a:t>  </a:t>
            </a:r>
            <a:br>
              <a:rPr b="0" i="0" lang="zh-CN" sz="1400" u="none" cap="none" strike="noStrike">
                <a:solidFill>
                  <a:srgbClr val="000000"/>
                </a:solidFill>
                <a:latin typeface="Arial"/>
                <a:ea typeface="Arial"/>
                <a:cs typeface="Arial"/>
                <a:sym typeface="Arial"/>
              </a:rPr>
            </a:br>
            <a:br>
              <a:rPr b="0" i="0" lang="zh-CN" sz="1400" u="none" cap="none" strike="noStrike">
                <a:solidFill>
                  <a:srgbClr val="000000"/>
                </a:solidFill>
                <a:latin typeface="Arial"/>
                <a:ea typeface="Arial"/>
                <a:cs typeface="Arial"/>
                <a:sym typeface="Arial"/>
              </a:rPr>
            </a:br>
            <a:r>
              <a:rPr b="0" i="0" lang="zh-CN" sz="1400" u="none" cap="none" strike="noStrike">
                <a:solidFill>
                  <a:srgbClr val="000000"/>
                </a:solidFill>
                <a:latin typeface="Arial"/>
                <a:ea typeface="Arial"/>
                <a:cs typeface="Arial"/>
                <a:sym typeface="Arial"/>
              </a:rPr>
              <a:t>1. Try some discrete values to determine the rough range of the hyper-parameters.</a:t>
            </a:r>
            <a:br>
              <a:rPr b="0" i="0" lang="zh-CN" sz="1400" u="none" cap="none" strike="noStrike">
                <a:solidFill>
                  <a:srgbClr val="000000"/>
                </a:solidFill>
                <a:latin typeface="Arial"/>
                <a:ea typeface="Arial"/>
                <a:cs typeface="Arial"/>
                <a:sym typeface="Arial"/>
              </a:rPr>
            </a:br>
            <a:br>
              <a:rPr b="0" i="0" lang="zh-CN" sz="1400" u="none" cap="none" strike="noStrike">
                <a:solidFill>
                  <a:srgbClr val="000000"/>
                </a:solidFill>
                <a:latin typeface="Arial"/>
                <a:ea typeface="Arial"/>
                <a:cs typeface="Arial"/>
                <a:sym typeface="Arial"/>
              </a:rPr>
            </a:br>
            <a:r>
              <a:rPr b="0" i="0" lang="zh-CN" sz="1400" u="none" cap="none" strike="noStrike">
                <a:solidFill>
                  <a:srgbClr val="000000"/>
                </a:solidFill>
                <a:latin typeface="Arial"/>
                <a:ea typeface="Arial"/>
                <a:cs typeface="Arial"/>
                <a:sym typeface="Arial"/>
              </a:rPr>
              <a:t>2. Use Grid Search or Random Search to fine tune your hyper-parameters in the range</a:t>
            </a:r>
            <a:endParaRPr b="1" i="0" sz="14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000000"/>
              </a:buClr>
              <a:buSzPts val="1400"/>
              <a:buFont typeface="Arial"/>
              <a:buChar char="•"/>
            </a:pPr>
            <a:r>
              <a:rPr b="1" i="0" lang="zh-CN" sz="1400" u="none" cap="none" strike="noStrike">
                <a:solidFill>
                  <a:srgbClr val="000000"/>
                </a:solidFill>
                <a:latin typeface="Arial"/>
                <a:ea typeface="Arial"/>
                <a:cs typeface="Arial"/>
                <a:sym typeface="Arial"/>
              </a:rPr>
              <a:t>Model Ensemble(Will Cover in Week 3)</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3"/>
          <p:cNvSpPr txBox="1"/>
          <p:nvPr/>
        </p:nvSpPr>
        <p:spPr>
          <a:xfrm>
            <a:off x="214724" y="162139"/>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accent1"/>
              </a:buClr>
              <a:buSzPts val="2700"/>
              <a:buFont typeface="PT Sans Narrow"/>
              <a:buNone/>
            </a:pPr>
            <a:r>
              <a:rPr b="1" i="0" lang="zh-CN" sz="2700" u="none" cap="none" strike="noStrike">
                <a:solidFill>
                  <a:srgbClr val="333333"/>
                </a:solidFill>
                <a:highlight>
                  <a:srgbClr val="FFFFFF"/>
                </a:highlight>
                <a:latin typeface="PT Sans Narrow"/>
                <a:ea typeface="PT Sans Narrow"/>
                <a:cs typeface="PT Sans Narrow"/>
                <a:sym typeface="PT Sans Narrow"/>
              </a:rPr>
              <a:t>Step 5: Finetune Your Machine Learning Model</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382" name="Google Shape;382;p53"/>
          <p:cNvSpPr txBox="1"/>
          <p:nvPr/>
        </p:nvSpPr>
        <p:spPr>
          <a:xfrm>
            <a:off x="371475" y="971550"/>
            <a:ext cx="81624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dk1"/>
                </a:solidFill>
                <a:latin typeface="Arial"/>
                <a:ea typeface="Arial"/>
                <a:cs typeface="Arial"/>
                <a:sym typeface="Arial"/>
              </a:rPr>
              <a:t>Grid Search</a:t>
            </a:r>
            <a:endParaRPr sz="1100"/>
          </a:p>
        </p:txBody>
      </p:sp>
      <p:pic>
        <p:nvPicPr>
          <p:cNvPr id="383" name="Google Shape;383;p53"/>
          <p:cNvPicPr preferRelativeResize="0"/>
          <p:nvPr/>
        </p:nvPicPr>
        <p:blipFill rotWithShape="1">
          <a:blip r:embed="rId3">
            <a:alphaModFix/>
          </a:blip>
          <a:srcRect b="0" l="0" r="0" t="0"/>
          <a:stretch/>
        </p:blipFill>
        <p:spPr>
          <a:xfrm>
            <a:off x="1471536" y="1995532"/>
            <a:ext cx="5805690" cy="2908482"/>
          </a:xfrm>
          <a:prstGeom prst="rect">
            <a:avLst/>
          </a:prstGeom>
          <a:noFill/>
          <a:ln>
            <a:noFill/>
          </a:ln>
        </p:spPr>
      </p:pic>
      <p:sp>
        <p:nvSpPr>
          <p:cNvPr id="384" name="Google Shape;384;p53"/>
          <p:cNvSpPr txBox="1"/>
          <p:nvPr/>
        </p:nvSpPr>
        <p:spPr>
          <a:xfrm>
            <a:off x="385409" y="1341273"/>
            <a:ext cx="5500500" cy="6924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Search the best hyper-parameters set over an initial guess</a:t>
            </a:r>
            <a:endParaRPr sz="1100"/>
          </a:p>
          <a:p>
            <a:pPr indent="-215900" lvl="0"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Zoom into the best hyper-parameter grid, and do grid search again </a:t>
            </a:r>
            <a:endParaRPr sz="1100"/>
          </a:p>
          <a:p>
            <a:pPr indent="-215900" lvl="0" marL="2159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Can employ the log-scale for better search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177960" y="56426"/>
            <a:ext cx="7869300" cy="707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Tensorflow</a:t>
            </a:r>
            <a:endParaRPr/>
          </a:p>
        </p:txBody>
      </p:sp>
      <p:pic>
        <p:nvPicPr>
          <p:cNvPr id="390" name="Google Shape;390;p54"/>
          <p:cNvPicPr preferRelativeResize="0"/>
          <p:nvPr/>
        </p:nvPicPr>
        <p:blipFill>
          <a:blip r:embed="rId3">
            <a:alphaModFix/>
          </a:blip>
          <a:stretch>
            <a:fillRect/>
          </a:stretch>
        </p:blipFill>
        <p:spPr>
          <a:xfrm>
            <a:off x="2420800" y="992799"/>
            <a:ext cx="4498560" cy="3748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b="1" lang="zh-CN" sz="1800"/>
              <a:t>Why Tensorflow ? </a:t>
            </a:r>
            <a:br>
              <a:rPr lang="zh-CN" sz="1800"/>
            </a:br>
            <a:endParaRPr sz="1800"/>
          </a:p>
          <a:p>
            <a:pPr indent="-342900" lvl="0" marL="457200" rtl="0" algn="l">
              <a:lnSpc>
                <a:spcPct val="100000"/>
              </a:lnSpc>
              <a:spcBef>
                <a:spcPts val="0"/>
              </a:spcBef>
              <a:spcAft>
                <a:spcPts val="0"/>
              </a:spcAft>
              <a:buSzPts val="1800"/>
              <a:buChar char="●"/>
            </a:pPr>
            <a:r>
              <a:rPr lang="zh-CN" sz="1800"/>
              <a:t>Computational Graph and Sessions</a:t>
            </a:r>
            <a:br>
              <a:rPr lang="zh-CN" sz="1800"/>
            </a:br>
            <a:endParaRPr sz="1800"/>
          </a:p>
          <a:p>
            <a:pPr indent="-342900" lvl="0" marL="457200" rtl="0" algn="l">
              <a:lnSpc>
                <a:spcPct val="100000"/>
              </a:lnSpc>
              <a:spcBef>
                <a:spcPts val="0"/>
              </a:spcBef>
              <a:spcAft>
                <a:spcPts val="0"/>
              </a:spcAft>
              <a:buSzPts val="1800"/>
              <a:buChar char="●"/>
            </a:pPr>
            <a:r>
              <a:rPr lang="zh-CN" sz="1800"/>
              <a:t>Basic Operations in Tensorflow</a:t>
            </a:r>
            <a:br>
              <a:rPr lang="zh-CN" sz="1800"/>
            </a:br>
            <a:endParaRPr sz="1800"/>
          </a:p>
          <a:p>
            <a:pPr indent="-342900" lvl="0" marL="457200" rtl="0" algn="l">
              <a:lnSpc>
                <a:spcPct val="100000"/>
              </a:lnSpc>
              <a:spcBef>
                <a:spcPts val="0"/>
              </a:spcBef>
              <a:spcAft>
                <a:spcPts val="0"/>
              </a:spcAft>
              <a:buSzPts val="1800"/>
              <a:buChar char="●"/>
            </a:pPr>
            <a:r>
              <a:rPr lang="zh-CN" sz="1800"/>
              <a:t>Auto-Diff and Optimizers</a:t>
            </a:r>
            <a:br>
              <a:rPr lang="zh-CN" sz="1800"/>
            </a:br>
            <a:endParaRPr sz="1800"/>
          </a:p>
          <a:p>
            <a:pPr indent="-342900" lvl="0" marL="457200" rtl="0" algn="l">
              <a:lnSpc>
                <a:spcPct val="100000"/>
              </a:lnSpc>
              <a:spcBef>
                <a:spcPts val="0"/>
              </a:spcBef>
              <a:spcAft>
                <a:spcPts val="0"/>
              </a:spcAft>
              <a:buSzPts val="1800"/>
              <a:buChar char="●"/>
            </a:pPr>
            <a:r>
              <a:rPr lang="zh-CN" sz="1800"/>
              <a:t>Visualization</a:t>
            </a:r>
            <a:br>
              <a:rPr lang="zh-CN" sz="1800"/>
            </a:br>
            <a:endParaRPr sz="1800"/>
          </a:p>
          <a:p>
            <a:pPr indent="-342900" lvl="0" marL="457200" rtl="0" algn="l">
              <a:lnSpc>
                <a:spcPct val="100000"/>
              </a:lnSpc>
              <a:spcBef>
                <a:spcPts val="0"/>
              </a:spcBef>
              <a:spcAft>
                <a:spcPts val="0"/>
              </a:spcAft>
              <a:buSzPts val="1800"/>
              <a:buChar char="●"/>
            </a:pPr>
            <a:r>
              <a:rPr lang="zh-CN" sz="1800"/>
              <a:t>Examples</a:t>
            </a:r>
            <a:br>
              <a:rPr lang="zh-CN" sz="1800"/>
            </a:br>
            <a:endParaRPr sz="1800"/>
          </a:p>
          <a:p>
            <a:pPr indent="-342900" lvl="0" marL="457200" rtl="0" algn="l">
              <a:lnSpc>
                <a:spcPct val="100000"/>
              </a:lnSpc>
              <a:spcBef>
                <a:spcPts val="0"/>
              </a:spcBef>
              <a:spcAft>
                <a:spcPts val="0"/>
              </a:spcAft>
              <a:buSzPts val="1800"/>
              <a:buChar char="●"/>
            </a:pPr>
            <a:r>
              <a:rPr lang="zh-CN" sz="1800"/>
              <a:t>Model Management</a:t>
            </a:r>
            <a:endParaRPr sz="1800"/>
          </a:p>
        </p:txBody>
      </p:sp>
      <p:sp>
        <p:nvSpPr>
          <p:cNvPr id="396" name="Google Shape;396;p55"/>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600"/>
              <a:buFont typeface="Arial"/>
              <a:buNone/>
            </a:pPr>
            <a:r>
              <a:rPr b="1" lang="zh-CN" sz="3600">
                <a:latin typeface="PT Sans Narrow"/>
                <a:ea typeface="PT Sans Narrow"/>
                <a:cs typeface="PT Sans Narrow"/>
                <a:sym typeface="PT Sans Narrow"/>
              </a:rPr>
              <a:t>Introduction to Tensorflow</a:t>
            </a:r>
            <a:endParaRPr b="1" i="0" sz="3600" u="none" cap="none" strike="noStrike">
              <a:solidFill>
                <a:srgbClr val="000000"/>
              </a:solidFill>
              <a:latin typeface="PT Sans Narrow"/>
              <a:ea typeface="PT Sans Narrow"/>
              <a:cs typeface="PT Sans Narrow"/>
              <a:sym typeface="PT Sans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nvSpPr>
        <p:spPr>
          <a:xfrm>
            <a:off x="233775" y="152614"/>
            <a:ext cx="69606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accent1"/>
              </a:buClr>
              <a:buSzPts val="2700"/>
              <a:buFont typeface="PT Sans Narrow"/>
              <a:buNone/>
            </a:pPr>
            <a:r>
              <a:rPr b="1" i="0" lang="zh-CN" sz="2700" u="none" cap="none" strike="noStrike">
                <a:solidFill>
                  <a:srgbClr val="333333"/>
                </a:solidFill>
                <a:highlight>
                  <a:srgbClr val="FFFFFF"/>
                </a:highlight>
                <a:latin typeface="PT Sans Narrow"/>
                <a:ea typeface="PT Sans Narrow"/>
                <a:cs typeface="PT Sans Narrow"/>
                <a:sym typeface="PT Sans Narrow"/>
              </a:rPr>
              <a:t>Past Machine Learning Seminars (50+)</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sp>
        <p:nvSpPr>
          <p:cNvPr id="113" name="Google Shape;113;p20"/>
          <p:cNvSpPr/>
          <p:nvPr/>
        </p:nvSpPr>
        <p:spPr>
          <a:xfrm>
            <a:off x="5824058" y="1000364"/>
            <a:ext cx="2405100" cy="15738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14" name="Google Shape;114;p20"/>
          <p:cNvSpPr/>
          <p:nvPr/>
        </p:nvSpPr>
        <p:spPr>
          <a:xfrm>
            <a:off x="3238298" y="1002316"/>
            <a:ext cx="2417100" cy="1572000"/>
          </a:xfrm>
          <a:prstGeom prst="rect">
            <a:avLst/>
          </a:prstGeom>
          <a:solidFill>
            <a:srgbClr val="000000">
              <a:alpha val="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15" name="Google Shape;115;p20"/>
          <p:cNvSpPr/>
          <p:nvPr/>
        </p:nvSpPr>
        <p:spPr>
          <a:xfrm>
            <a:off x="652538" y="996469"/>
            <a:ext cx="2417100" cy="1572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16" name="Google Shape;116;p20"/>
          <p:cNvSpPr txBox="1"/>
          <p:nvPr/>
        </p:nvSpPr>
        <p:spPr>
          <a:xfrm>
            <a:off x="870068" y="2305448"/>
            <a:ext cx="1999200" cy="2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i="0" lang="zh-CN" sz="900" u="none" cap="none" strike="noStrike">
                <a:solidFill>
                  <a:srgbClr val="000000"/>
                </a:solidFill>
                <a:latin typeface="Arial"/>
                <a:ea typeface="Arial"/>
                <a:cs typeface="Arial"/>
                <a:sym typeface="Arial"/>
              </a:rPr>
              <a:t>Computer Vision</a:t>
            </a:r>
            <a:endParaRPr b="1" i="0" sz="900" u="none" cap="none" strike="noStrike">
              <a:solidFill>
                <a:srgbClr val="000000"/>
              </a:solidFill>
              <a:latin typeface="Arial"/>
              <a:ea typeface="Arial"/>
              <a:cs typeface="Arial"/>
              <a:sym typeface="Arial"/>
            </a:endParaRPr>
          </a:p>
        </p:txBody>
      </p:sp>
      <p:sp>
        <p:nvSpPr>
          <p:cNvPr id="117" name="Google Shape;117;p20"/>
          <p:cNvSpPr txBox="1"/>
          <p:nvPr/>
        </p:nvSpPr>
        <p:spPr>
          <a:xfrm>
            <a:off x="3267932" y="2305448"/>
            <a:ext cx="2391900" cy="2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Arial"/>
              <a:buNone/>
            </a:pPr>
            <a:r>
              <a:rPr b="1" i="0" lang="zh-CN" sz="900" u="none" cap="none" strike="noStrike">
                <a:solidFill>
                  <a:srgbClr val="000000"/>
                </a:solidFill>
                <a:latin typeface="Arial"/>
                <a:ea typeface="Arial"/>
                <a:cs typeface="Arial"/>
                <a:sym typeface="Arial"/>
              </a:rPr>
              <a:t>GAN (Generative Adversarial Networks</a:t>
            </a:r>
            <a:r>
              <a:rPr b="1" i="0" lang="zh-CN" sz="900" u="none" cap="none" strike="noStrike">
                <a:solidFill>
                  <a:srgbClr val="FFFFFF"/>
                </a:solidFill>
                <a:latin typeface="Arial"/>
                <a:ea typeface="Arial"/>
                <a:cs typeface="Arial"/>
                <a:sym typeface="Arial"/>
              </a:rPr>
              <a:t>)</a:t>
            </a:r>
            <a:endParaRPr b="1" i="0" sz="900" u="none" cap="none" strike="noStrike">
              <a:solidFill>
                <a:srgbClr val="FFFFFF"/>
              </a:solidFill>
              <a:latin typeface="Arial"/>
              <a:ea typeface="Arial"/>
              <a:cs typeface="Arial"/>
              <a:sym typeface="Arial"/>
            </a:endParaRPr>
          </a:p>
        </p:txBody>
      </p:sp>
      <p:sp>
        <p:nvSpPr>
          <p:cNvPr id="118" name="Google Shape;118;p20"/>
          <p:cNvSpPr txBox="1"/>
          <p:nvPr/>
        </p:nvSpPr>
        <p:spPr>
          <a:xfrm>
            <a:off x="5766953" y="2305448"/>
            <a:ext cx="2553900" cy="2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Arial"/>
              <a:buNone/>
            </a:pPr>
            <a:r>
              <a:rPr b="1" i="0" lang="zh-CN" sz="900" u="none" cap="none" strike="noStrike">
                <a:solidFill>
                  <a:srgbClr val="000000"/>
                </a:solidFill>
                <a:latin typeface="Arial"/>
                <a:ea typeface="Arial"/>
                <a:cs typeface="Arial"/>
                <a:sym typeface="Arial"/>
              </a:rPr>
              <a:t>NLP (Natural Language Processing)</a:t>
            </a:r>
            <a:endParaRPr b="1" i="0" sz="900" u="none" cap="none" strike="noStrike">
              <a:solidFill>
                <a:srgbClr val="000000"/>
              </a:solidFill>
              <a:latin typeface="Arial"/>
              <a:ea typeface="Arial"/>
              <a:cs typeface="Arial"/>
              <a:sym typeface="Arial"/>
            </a:endParaRPr>
          </a:p>
        </p:txBody>
      </p:sp>
      <p:sp>
        <p:nvSpPr>
          <p:cNvPr id="119" name="Google Shape;119;p20"/>
          <p:cNvSpPr/>
          <p:nvPr/>
        </p:nvSpPr>
        <p:spPr>
          <a:xfrm>
            <a:off x="652538" y="2691707"/>
            <a:ext cx="2417100" cy="1572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20" name="Google Shape;120;p20"/>
          <p:cNvSpPr txBox="1"/>
          <p:nvPr/>
        </p:nvSpPr>
        <p:spPr>
          <a:xfrm>
            <a:off x="816885" y="3980539"/>
            <a:ext cx="1999200" cy="2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Arial"/>
              <a:buNone/>
            </a:pPr>
            <a:r>
              <a:rPr b="1" i="0" lang="zh-CN" sz="900" u="none" cap="none" strike="noStrike">
                <a:solidFill>
                  <a:srgbClr val="000000"/>
                </a:solidFill>
                <a:latin typeface="Arial"/>
                <a:ea typeface="Arial"/>
                <a:cs typeface="Arial"/>
                <a:sym typeface="Arial"/>
              </a:rPr>
              <a:t>Optimization</a:t>
            </a:r>
            <a:endParaRPr b="1" i="0" sz="900" u="none" cap="none" strike="noStrike">
              <a:solidFill>
                <a:srgbClr val="000000"/>
              </a:solidFill>
              <a:latin typeface="Arial"/>
              <a:ea typeface="Arial"/>
              <a:cs typeface="Arial"/>
              <a:sym typeface="Arial"/>
            </a:endParaRPr>
          </a:p>
        </p:txBody>
      </p:sp>
      <p:sp>
        <p:nvSpPr>
          <p:cNvPr id="121" name="Google Shape;121;p20"/>
          <p:cNvSpPr/>
          <p:nvPr/>
        </p:nvSpPr>
        <p:spPr>
          <a:xfrm>
            <a:off x="3232188" y="2691990"/>
            <a:ext cx="2417100" cy="1572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22" name="Google Shape;122;p20"/>
          <p:cNvSpPr txBox="1"/>
          <p:nvPr/>
        </p:nvSpPr>
        <p:spPr>
          <a:xfrm>
            <a:off x="3425644" y="3980539"/>
            <a:ext cx="1999200" cy="2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2060"/>
              </a:buClr>
              <a:buSzPts val="800"/>
              <a:buFont typeface="Arial"/>
              <a:buNone/>
            </a:pPr>
            <a:r>
              <a:rPr b="1" i="0" lang="zh-CN" sz="900" u="none" cap="none" strike="noStrike">
                <a:solidFill>
                  <a:srgbClr val="002060"/>
                </a:solidFill>
                <a:latin typeface="Arial"/>
                <a:ea typeface="Arial"/>
                <a:cs typeface="Arial"/>
                <a:sym typeface="Arial"/>
              </a:rPr>
              <a:t>Fintech</a:t>
            </a:r>
            <a:endParaRPr b="1" i="0" sz="900" u="none" cap="none" strike="noStrike">
              <a:solidFill>
                <a:srgbClr val="002060"/>
              </a:solidFill>
              <a:latin typeface="Arial"/>
              <a:ea typeface="Arial"/>
              <a:cs typeface="Arial"/>
              <a:sym typeface="Arial"/>
            </a:endParaRPr>
          </a:p>
        </p:txBody>
      </p:sp>
      <p:sp>
        <p:nvSpPr>
          <p:cNvPr id="123" name="Google Shape;123;p20"/>
          <p:cNvSpPr/>
          <p:nvPr/>
        </p:nvSpPr>
        <p:spPr>
          <a:xfrm>
            <a:off x="5811837" y="2691707"/>
            <a:ext cx="2417100" cy="1572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24" name="Google Shape;124;p20"/>
          <p:cNvSpPr txBox="1"/>
          <p:nvPr/>
        </p:nvSpPr>
        <p:spPr>
          <a:xfrm>
            <a:off x="5972513" y="3980539"/>
            <a:ext cx="2122500" cy="2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Arial"/>
              <a:buNone/>
            </a:pPr>
            <a:r>
              <a:rPr b="1" i="0" lang="zh-CN" sz="900" u="none" cap="none" strike="noStrike">
                <a:solidFill>
                  <a:srgbClr val="000000"/>
                </a:solidFill>
                <a:latin typeface="Arial"/>
                <a:ea typeface="Arial"/>
                <a:cs typeface="Arial"/>
                <a:sym typeface="Arial"/>
              </a:rPr>
              <a:t>AI in Medical Imaging</a:t>
            </a:r>
            <a:endParaRPr b="1" i="0" sz="900" u="none" cap="none" strike="noStrike">
              <a:solidFill>
                <a:srgbClr val="000000"/>
              </a:solidFill>
              <a:latin typeface="Arial"/>
              <a:ea typeface="Arial"/>
              <a:cs typeface="Arial"/>
              <a:sym typeface="Arial"/>
            </a:endParaRPr>
          </a:p>
        </p:txBody>
      </p:sp>
      <p:pic>
        <p:nvPicPr>
          <p:cNvPr id="125" name="Google Shape;125;p20"/>
          <p:cNvPicPr preferRelativeResize="0"/>
          <p:nvPr/>
        </p:nvPicPr>
        <p:blipFill rotWithShape="1">
          <a:blip r:embed="rId3">
            <a:alphaModFix/>
          </a:blip>
          <a:srcRect b="0" l="0" r="0" t="0"/>
          <a:stretch/>
        </p:blipFill>
        <p:spPr>
          <a:xfrm>
            <a:off x="3627884" y="2775429"/>
            <a:ext cx="1665410" cy="1197534"/>
          </a:xfrm>
          <a:prstGeom prst="rect">
            <a:avLst/>
          </a:prstGeom>
          <a:noFill/>
          <a:ln>
            <a:noFill/>
          </a:ln>
        </p:spPr>
      </p:pic>
      <p:pic>
        <p:nvPicPr>
          <p:cNvPr id="126" name="Google Shape;126;p20"/>
          <p:cNvPicPr preferRelativeResize="0"/>
          <p:nvPr/>
        </p:nvPicPr>
        <p:blipFill rotWithShape="1">
          <a:blip r:embed="rId4">
            <a:alphaModFix/>
          </a:blip>
          <a:srcRect b="0" l="0" r="0" t="0"/>
          <a:stretch/>
        </p:blipFill>
        <p:spPr>
          <a:xfrm>
            <a:off x="6180705" y="1069210"/>
            <a:ext cx="1665410" cy="1197534"/>
          </a:xfrm>
          <a:prstGeom prst="rect">
            <a:avLst/>
          </a:prstGeom>
          <a:noFill/>
          <a:ln>
            <a:noFill/>
          </a:ln>
        </p:spPr>
      </p:pic>
      <p:pic>
        <p:nvPicPr>
          <p:cNvPr id="127" name="Google Shape;127;p20"/>
          <p:cNvPicPr preferRelativeResize="0"/>
          <p:nvPr/>
        </p:nvPicPr>
        <p:blipFill rotWithShape="1">
          <a:blip r:embed="rId5">
            <a:alphaModFix/>
          </a:blip>
          <a:srcRect b="0" l="0" r="0" t="0"/>
          <a:stretch/>
        </p:blipFill>
        <p:spPr>
          <a:xfrm>
            <a:off x="1022144" y="2775429"/>
            <a:ext cx="1665410" cy="1197530"/>
          </a:xfrm>
          <a:prstGeom prst="rect">
            <a:avLst/>
          </a:prstGeom>
          <a:noFill/>
          <a:ln>
            <a:noFill/>
          </a:ln>
        </p:spPr>
      </p:pic>
      <p:pic>
        <p:nvPicPr>
          <p:cNvPr id="128" name="Google Shape;128;p20"/>
          <p:cNvPicPr preferRelativeResize="0"/>
          <p:nvPr/>
        </p:nvPicPr>
        <p:blipFill rotWithShape="1">
          <a:blip r:embed="rId6">
            <a:alphaModFix/>
          </a:blip>
          <a:srcRect b="0" l="0" r="0" t="0"/>
          <a:stretch/>
        </p:blipFill>
        <p:spPr>
          <a:xfrm>
            <a:off x="3627884" y="1069210"/>
            <a:ext cx="1665410" cy="1197534"/>
          </a:xfrm>
          <a:prstGeom prst="rect">
            <a:avLst/>
          </a:prstGeom>
          <a:noFill/>
          <a:ln>
            <a:noFill/>
          </a:ln>
        </p:spPr>
      </p:pic>
      <p:pic>
        <p:nvPicPr>
          <p:cNvPr id="129" name="Google Shape;129;p20"/>
          <p:cNvPicPr preferRelativeResize="0"/>
          <p:nvPr/>
        </p:nvPicPr>
        <p:blipFill rotWithShape="1">
          <a:blip r:embed="rId7">
            <a:alphaModFix/>
          </a:blip>
          <a:srcRect b="0" l="0" r="0" t="0"/>
          <a:stretch/>
        </p:blipFill>
        <p:spPr>
          <a:xfrm>
            <a:off x="6180705" y="2775429"/>
            <a:ext cx="1665410" cy="1197534"/>
          </a:xfrm>
          <a:prstGeom prst="rect">
            <a:avLst/>
          </a:prstGeom>
          <a:noFill/>
          <a:ln>
            <a:noFill/>
          </a:ln>
        </p:spPr>
      </p:pic>
      <p:pic>
        <p:nvPicPr>
          <p:cNvPr id="130" name="Google Shape;130;p20"/>
          <p:cNvPicPr preferRelativeResize="0"/>
          <p:nvPr/>
        </p:nvPicPr>
        <p:blipFill rotWithShape="1">
          <a:blip r:embed="rId8">
            <a:alphaModFix/>
          </a:blip>
          <a:srcRect b="0" l="0" r="0" t="0"/>
          <a:stretch/>
        </p:blipFill>
        <p:spPr>
          <a:xfrm>
            <a:off x="1022144" y="1069210"/>
            <a:ext cx="1665411" cy="1197533"/>
          </a:xfrm>
          <a:prstGeom prst="rect">
            <a:avLst/>
          </a:prstGeom>
          <a:noFill/>
          <a:ln>
            <a:noFill/>
          </a:ln>
        </p:spPr>
      </p:pic>
      <p:sp>
        <p:nvSpPr>
          <p:cNvPr id="131" name="Google Shape;131;p20"/>
          <p:cNvSpPr txBox="1"/>
          <p:nvPr/>
        </p:nvSpPr>
        <p:spPr>
          <a:xfrm>
            <a:off x="1022138" y="4381669"/>
            <a:ext cx="6198000" cy="530700"/>
          </a:xfrm>
          <a:prstGeom prst="rect">
            <a:avLst/>
          </a:prstGeom>
          <a:noFill/>
          <a:ln>
            <a:noFill/>
          </a:ln>
        </p:spPr>
        <p:txBody>
          <a:bodyPr anchorCtr="0" anchor="t" bIns="68575" lIns="68575" spcFirstLastPara="1" rIns="68575" wrap="square" tIns="68575">
            <a:noAutofit/>
          </a:bodyPr>
          <a:lstStyle/>
          <a:p>
            <a:pPr indent="-234950" lvl="0" marL="342900" marR="0" rtl="0" algn="l">
              <a:lnSpc>
                <a:spcPct val="100000"/>
              </a:lnSpc>
              <a:spcBef>
                <a:spcPts val="0"/>
              </a:spcBef>
              <a:spcAft>
                <a:spcPts val="0"/>
              </a:spcAft>
              <a:buClr>
                <a:srgbClr val="000000"/>
              </a:buClr>
              <a:buSzPts val="1100"/>
              <a:buFont typeface="Arial"/>
              <a:buChar char="●"/>
            </a:pPr>
            <a:r>
              <a:rPr b="0" i="0" lang="zh-CN" sz="1100" u="none" cap="none" strike="noStrike">
                <a:solidFill>
                  <a:srgbClr val="000000"/>
                </a:solidFill>
                <a:latin typeface="Arial"/>
                <a:ea typeface="Arial"/>
                <a:cs typeface="Arial"/>
                <a:sym typeface="Arial"/>
              </a:rPr>
              <a:t>Hold regularly in NUS </a:t>
            </a:r>
            <a:r>
              <a:rPr b="1" i="0" lang="zh-CN" sz="1100" u="none" cap="none" strike="noStrike">
                <a:solidFill>
                  <a:srgbClr val="000000"/>
                </a:solidFill>
                <a:latin typeface="Arial"/>
                <a:ea typeface="Arial"/>
                <a:cs typeface="Arial"/>
                <a:sym typeface="Arial"/>
              </a:rPr>
              <a:t>every weekend</a:t>
            </a:r>
            <a:r>
              <a:rPr b="0" i="0" lang="zh-CN" sz="1100" u="none" cap="none" strike="noStrike">
                <a:solidFill>
                  <a:srgbClr val="000000"/>
                </a:solidFill>
                <a:latin typeface="Arial"/>
                <a:ea typeface="Arial"/>
                <a:cs typeface="Arial"/>
                <a:sym typeface="Arial"/>
              </a:rPr>
              <a:t>, with in total </a:t>
            </a:r>
            <a:r>
              <a:rPr lang="zh-CN" sz="1100"/>
              <a:t>6</a:t>
            </a:r>
            <a:r>
              <a:rPr b="0" i="0" lang="zh-CN" sz="1100" u="none" cap="none" strike="noStrike">
                <a:solidFill>
                  <a:srgbClr val="000000"/>
                </a:solidFill>
                <a:latin typeface="Arial"/>
                <a:ea typeface="Arial"/>
                <a:cs typeface="Arial"/>
                <a:sym typeface="Arial"/>
              </a:rPr>
              <a:t>00+ attendees </a:t>
            </a:r>
            <a:endParaRPr b="0" i="0" sz="1100" u="none" cap="none" strike="noStrike">
              <a:solidFill>
                <a:srgbClr val="000000"/>
              </a:solidFill>
              <a:latin typeface="Arial"/>
              <a:ea typeface="Arial"/>
              <a:cs typeface="Arial"/>
              <a:sym typeface="Arial"/>
            </a:endParaRPr>
          </a:p>
          <a:p>
            <a:pPr indent="-234950" lvl="0" marL="342900" marR="0" rtl="0" algn="l">
              <a:lnSpc>
                <a:spcPct val="100000"/>
              </a:lnSpc>
              <a:spcBef>
                <a:spcPts val="0"/>
              </a:spcBef>
              <a:spcAft>
                <a:spcPts val="0"/>
              </a:spcAft>
              <a:buClr>
                <a:srgbClr val="000000"/>
              </a:buClr>
              <a:buSzPts val="1100"/>
              <a:buFont typeface="Arial"/>
              <a:buChar char="●"/>
            </a:pPr>
            <a:r>
              <a:rPr b="0" i="0" lang="zh-CN" sz="1100" u="none" cap="none" strike="noStrike">
                <a:solidFill>
                  <a:srgbClr val="000000"/>
                </a:solidFill>
                <a:latin typeface="Arial"/>
                <a:ea typeface="Arial"/>
                <a:cs typeface="Arial"/>
                <a:sym typeface="Arial"/>
              </a:rPr>
              <a:t>Invite excellent speakers like PhD students, researchers, industry employees.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6"/>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What is Tensorflow?</a:t>
            </a:r>
            <a:endParaRPr sz="3600"/>
          </a:p>
        </p:txBody>
      </p:sp>
      <p:sp>
        <p:nvSpPr>
          <p:cNvPr id="402" name="Google Shape;402;p56"/>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ctr">
              <a:lnSpc>
                <a:spcPct val="115000"/>
              </a:lnSpc>
              <a:spcBef>
                <a:spcPts val="0"/>
              </a:spcBef>
              <a:spcAft>
                <a:spcPts val="1600"/>
              </a:spcAft>
              <a:buClr>
                <a:schemeClr val="dk1"/>
              </a:buClr>
              <a:buSzPts val="1100"/>
              <a:buFont typeface="Arial"/>
              <a:buNone/>
            </a:pPr>
            <a:r>
              <a:rPr lang="zh-CN" sz="1800">
                <a:solidFill>
                  <a:srgbClr val="ADADAD"/>
                </a:solidFill>
                <a:latin typeface="Georgia"/>
                <a:ea typeface="Georgia"/>
                <a:cs typeface="Georgia"/>
                <a:sym typeface="Georgia"/>
              </a:rPr>
              <a:t>“Open source software library for </a:t>
            </a:r>
            <a:br>
              <a:rPr lang="zh-CN" sz="1800">
                <a:solidFill>
                  <a:srgbClr val="ADADAD"/>
                </a:solidFill>
                <a:latin typeface="Georgia"/>
                <a:ea typeface="Georgia"/>
                <a:cs typeface="Georgia"/>
                <a:sym typeface="Georgia"/>
              </a:rPr>
            </a:br>
            <a:r>
              <a:rPr lang="zh-CN" sz="1800">
                <a:solidFill>
                  <a:srgbClr val="ADADAD"/>
                </a:solidFill>
                <a:latin typeface="Georgia"/>
                <a:ea typeface="Georgia"/>
                <a:cs typeface="Georgia"/>
                <a:sym typeface="Georgia"/>
              </a:rPr>
              <a:t>numerical computation using data flow graphs”</a:t>
            </a:r>
            <a:endParaRPr sz="1800"/>
          </a:p>
        </p:txBody>
      </p:sp>
      <p:pic>
        <p:nvPicPr>
          <p:cNvPr id="403" name="Google Shape;403;p56"/>
          <p:cNvPicPr preferRelativeResize="0"/>
          <p:nvPr/>
        </p:nvPicPr>
        <p:blipFill rotWithShape="1">
          <a:blip r:embed="rId3">
            <a:alphaModFix/>
          </a:blip>
          <a:srcRect b="0" l="0" r="0" t="0"/>
          <a:stretch/>
        </p:blipFill>
        <p:spPr>
          <a:xfrm>
            <a:off x="3005125" y="1263288"/>
            <a:ext cx="3133725" cy="1457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7"/>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Why Tensorflow?</a:t>
            </a:r>
            <a:endParaRPr sz="3600"/>
          </a:p>
        </p:txBody>
      </p:sp>
      <p:sp>
        <p:nvSpPr>
          <p:cNvPr id="409" name="Google Shape;409;p5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15000"/>
              </a:lnSpc>
              <a:spcBef>
                <a:spcPts val="0"/>
              </a:spcBef>
              <a:spcAft>
                <a:spcPts val="0"/>
              </a:spcAft>
              <a:buClr>
                <a:srgbClr val="000000"/>
              </a:buClr>
              <a:buSzPts val="1800"/>
              <a:buFont typeface="Georgia"/>
              <a:buChar char="●"/>
            </a:pPr>
            <a:r>
              <a:rPr b="1" lang="zh-CN" sz="1800">
                <a:latin typeface="Georgia"/>
                <a:ea typeface="Georgia"/>
                <a:cs typeface="Georgia"/>
                <a:sym typeface="Georgia"/>
              </a:rPr>
              <a:t>Flexibility + Scalability</a:t>
            </a:r>
            <a:br>
              <a:rPr lang="zh-CN" sz="1800">
                <a:latin typeface="Georgia"/>
                <a:ea typeface="Georgia"/>
                <a:cs typeface="Georgia"/>
                <a:sym typeface="Georgia"/>
              </a:rPr>
            </a:br>
            <a:r>
              <a:rPr lang="zh-CN" sz="1600">
                <a:latin typeface="Georgia"/>
                <a:ea typeface="Georgia"/>
                <a:cs typeface="Georgia"/>
                <a:sym typeface="Georgia"/>
              </a:rPr>
              <a:t>Originally developed by Google as a single infrastructure for machine learning in both production and research.</a:t>
            </a:r>
            <a:endParaRPr sz="1600">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Char char="●"/>
            </a:pPr>
            <a:r>
              <a:rPr b="1" lang="zh-CN" sz="1800">
                <a:latin typeface="Georgia"/>
                <a:ea typeface="Georgia"/>
                <a:cs typeface="Georgia"/>
                <a:sym typeface="Georgia"/>
              </a:rPr>
              <a:t>Popularity</a:t>
            </a:r>
            <a:br>
              <a:rPr b="1" lang="zh-CN" sz="1800">
                <a:latin typeface="Georgia"/>
                <a:ea typeface="Georgia"/>
                <a:cs typeface="Georgia"/>
                <a:sym typeface="Georgia"/>
              </a:rPr>
            </a:br>
            <a:br>
              <a:rPr b="1" lang="zh-CN" sz="1800">
                <a:latin typeface="Georgia"/>
                <a:ea typeface="Georgia"/>
                <a:cs typeface="Georgia"/>
                <a:sym typeface="Georgia"/>
              </a:rPr>
            </a:br>
            <a:br>
              <a:rPr b="1" lang="zh-CN" sz="1800">
                <a:latin typeface="Georgia"/>
                <a:ea typeface="Georgia"/>
                <a:cs typeface="Georgia"/>
                <a:sym typeface="Georgia"/>
              </a:rPr>
            </a:br>
            <a:br>
              <a:rPr b="1" lang="zh-CN" sz="1800">
                <a:latin typeface="Georgia"/>
                <a:ea typeface="Georgia"/>
                <a:cs typeface="Georgia"/>
                <a:sym typeface="Georgia"/>
              </a:rPr>
            </a:br>
            <a:br>
              <a:rPr b="1" lang="zh-CN" sz="1800">
                <a:latin typeface="Georgia"/>
                <a:ea typeface="Georgia"/>
                <a:cs typeface="Georgia"/>
                <a:sym typeface="Georgia"/>
              </a:rPr>
            </a:br>
            <a:br>
              <a:rPr b="1" lang="zh-CN" sz="1800">
                <a:latin typeface="Georgia"/>
                <a:ea typeface="Georgia"/>
                <a:cs typeface="Georgia"/>
                <a:sym typeface="Georgia"/>
              </a:rPr>
            </a:br>
            <a:br>
              <a:rPr b="1" lang="zh-CN" sz="1800">
                <a:latin typeface="Georgia"/>
                <a:ea typeface="Georgia"/>
                <a:cs typeface="Georgia"/>
                <a:sym typeface="Georgia"/>
              </a:rPr>
            </a:br>
            <a:endParaRPr b="1" sz="1800">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Char char="●"/>
            </a:pPr>
            <a:r>
              <a:rPr b="1" lang="zh-CN" sz="1800">
                <a:latin typeface="Georgia"/>
                <a:ea typeface="Georgia"/>
                <a:cs typeface="Georgia"/>
                <a:sym typeface="Georgia"/>
              </a:rPr>
              <a:t>Strong Community</a:t>
            </a:r>
            <a:br>
              <a:rPr lang="zh-CN" sz="1800">
                <a:latin typeface="Georgia"/>
                <a:ea typeface="Georgia"/>
                <a:cs typeface="Georgia"/>
                <a:sym typeface="Georgia"/>
              </a:rPr>
            </a:br>
            <a:endParaRPr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pic>
        <p:nvPicPr>
          <p:cNvPr id="410" name="Google Shape;410;p57"/>
          <p:cNvPicPr preferRelativeResize="0"/>
          <p:nvPr/>
        </p:nvPicPr>
        <p:blipFill rotWithShape="1">
          <a:blip r:embed="rId3">
            <a:alphaModFix/>
          </a:blip>
          <a:srcRect b="0" l="0" r="0" t="0"/>
          <a:stretch/>
        </p:blipFill>
        <p:spPr>
          <a:xfrm>
            <a:off x="2979000" y="2358325"/>
            <a:ext cx="3066100" cy="197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8"/>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Let’s Start</a:t>
            </a:r>
            <a:endParaRPr sz="3600"/>
          </a:p>
        </p:txBody>
      </p:sp>
      <p:sp>
        <p:nvSpPr>
          <p:cNvPr id="416" name="Google Shape;416;p58"/>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SzPts val="1400"/>
              <a:buNone/>
            </a:pPr>
            <a:r>
              <a:t/>
            </a:r>
            <a:endParaRPr sz="5000">
              <a:solidFill>
                <a:srgbClr val="0000FF"/>
              </a:solidFill>
              <a:latin typeface="Consolas"/>
              <a:ea typeface="Consolas"/>
              <a:cs typeface="Consolas"/>
              <a:sym typeface="Consolas"/>
            </a:endParaRPr>
          </a:p>
          <a:p>
            <a:pPr indent="0" lvl="0" marL="0" rtl="0" algn="ctr">
              <a:lnSpc>
                <a:spcPct val="100000"/>
              </a:lnSpc>
              <a:spcBef>
                <a:spcPts val="0"/>
              </a:spcBef>
              <a:spcAft>
                <a:spcPts val="0"/>
              </a:spcAft>
              <a:buClr>
                <a:schemeClr val="dk1"/>
              </a:buClr>
              <a:buSzPts val="1100"/>
              <a:buFont typeface="Arial"/>
              <a:buNone/>
            </a:pPr>
            <a:r>
              <a:rPr lang="zh-CN" sz="5000">
                <a:solidFill>
                  <a:srgbClr val="0000FF"/>
                </a:solidFill>
                <a:latin typeface="Consolas"/>
                <a:ea typeface="Consolas"/>
                <a:cs typeface="Consolas"/>
                <a:sym typeface="Consolas"/>
              </a:rPr>
              <a:t>import tensorflow as tf</a:t>
            </a:r>
            <a:endParaRPr sz="5000">
              <a:solidFill>
                <a:srgbClr val="0000FF"/>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solidFill>
                <a:srgbClr val="00FF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zh-CN" sz="1800"/>
              <a:t>Why Tensorflow ? </a:t>
            </a:r>
            <a:br>
              <a:rPr lang="zh-CN" sz="1800"/>
            </a:br>
            <a:endParaRPr sz="1800"/>
          </a:p>
          <a:p>
            <a:pPr indent="-342900" lvl="0" marL="457200" rtl="0" algn="l">
              <a:lnSpc>
                <a:spcPct val="100000"/>
              </a:lnSpc>
              <a:spcBef>
                <a:spcPts val="0"/>
              </a:spcBef>
              <a:spcAft>
                <a:spcPts val="0"/>
              </a:spcAft>
              <a:buSzPts val="1800"/>
              <a:buChar char="●"/>
            </a:pPr>
            <a:r>
              <a:rPr b="1" lang="zh-CN" sz="1800"/>
              <a:t>Computational Graph and Sessions</a:t>
            </a:r>
            <a:br>
              <a:rPr lang="zh-CN" sz="1800"/>
            </a:br>
            <a:endParaRPr sz="1800"/>
          </a:p>
          <a:p>
            <a:pPr indent="-342900" lvl="0" marL="457200" rtl="0" algn="l">
              <a:lnSpc>
                <a:spcPct val="100000"/>
              </a:lnSpc>
              <a:spcBef>
                <a:spcPts val="0"/>
              </a:spcBef>
              <a:spcAft>
                <a:spcPts val="0"/>
              </a:spcAft>
              <a:buSzPts val="1800"/>
              <a:buChar char="●"/>
            </a:pPr>
            <a:r>
              <a:rPr lang="zh-CN" sz="1800"/>
              <a:t>Basic Operations in Tensorflow</a:t>
            </a:r>
            <a:br>
              <a:rPr lang="zh-CN" sz="1800"/>
            </a:br>
            <a:endParaRPr sz="1800"/>
          </a:p>
          <a:p>
            <a:pPr indent="-342900" lvl="0" marL="457200" rtl="0" algn="l">
              <a:lnSpc>
                <a:spcPct val="100000"/>
              </a:lnSpc>
              <a:spcBef>
                <a:spcPts val="0"/>
              </a:spcBef>
              <a:spcAft>
                <a:spcPts val="0"/>
              </a:spcAft>
              <a:buSzPts val="1800"/>
              <a:buChar char="●"/>
            </a:pPr>
            <a:r>
              <a:rPr lang="zh-CN" sz="1800"/>
              <a:t>Auto-Diff and Optimizers</a:t>
            </a:r>
            <a:br>
              <a:rPr lang="zh-CN" sz="1800"/>
            </a:br>
            <a:endParaRPr sz="1800"/>
          </a:p>
          <a:p>
            <a:pPr indent="-342900" lvl="0" marL="457200" rtl="0" algn="l">
              <a:lnSpc>
                <a:spcPct val="100000"/>
              </a:lnSpc>
              <a:spcBef>
                <a:spcPts val="0"/>
              </a:spcBef>
              <a:spcAft>
                <a:spcPts val="0"/>
              </a:spcAft>
              <a:buSzPts val="1800"/>
              <a:buChar char="●"/>
            </a:pPr>
            <a:r>
              <a:rPr lang="zh-CN" sz="1800"/>
              <a:t>Visualization</a:t>
            </a:r>
            <a:br>
              <a:rPr lang="zh-CN" sz="1800"/>
            </a:br>
            <a:endParaRPr sz="1800"/>
          </a:p>
          <a:p>
            <a:pPr indent="-342900" lvl="0" marL="457200" rtl="0" algn="l">
              <a:lnSpc>
                <a:spcPct val="100000"/>
              </a:lnSpc>
              <a:spcBef>
                <a:spcPts val="0"/>
              </a:spcBef>
              <a:spcAft>
                <a:spcPts val="0"/>
              </a:spcAft>
              <a:buSzPts val="1800"/>
              <a:buChar char="●"/>
            </a:pPr>
            <a:r>
              <a:rPr lang="zh-CN" sz="1800"/>
              <a:t>Examples</a:t>
            </a:r>
            <a:br>
              <a:rPr lang="zh-CN" sz="1800"/>
            </a:br>
            <a:endParaRPr sz="1800"/>
          </a:p>
          <a:p>
            <a:pPr indent="-342900" lvl="0" marL="457200" rtl="0" algn="l">
              <a:lnSpc>
                <a:spcPct val="100000"/>
              </a:lnSpc>
              <a:spcBef>
                <a:spcPts val="0"/>
              </a:spcBef>
              <a:spcAft>
                <a:spcPts val="0"/>
              </a:spcAft>
              <a:buSzPts val="1800"/>
              <a:buChar char="●"/>
            </a:pPr>
            <a:r>
              <a:rPr lang="zh-CN" sz="1800"/>
              <a:t>Model Management</a:t>
            </a:r>
            <a:endParaRPr sz="1800"/>
          </a:p>
        </p:txBody>
      </p:sp>
      <p:sp>
        <p:nvSpPr>
          <p:cNvPr id="422" name="Google Shape;422;p59"/>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600"/>
              <a:buFont typeface="Arial"/>
              <a:buNone/>
            </a:pPr>
            <a:r>
              <a:rPr b="1" i="0" lang="zh-CN" sz="3600" u="none" cap="none" strike="noStrike">
                <a:solidFill>
                  <a:srgbClr val="000000"/>
                </a:solidFill>
                <a:latin typeface="PT Sans Narrow"/>
                <a:ea typeface="PT Sans Narrow"/>
                <a:cs typeface="PT Sans Narrow"/>
                <a:sym typeface="PT Sans Narrow"/>
              </a:rPr>
              <a:t>Agenda</a:t>
            </a:r>
            <a:endParaRPr b="1" i="0" sz="3600" u="none" cap="none" strike="noStrike">
              <a:solidFill>
                <a:srgbClr val="000000"/>
              </a:solidFill>
              <a:latin typeface="PT Sans Narrow"/>
              <a:ea typeface="PT Sans Narrow"/>
              <a:cs typeface="PT Sans Narrow"/>
              <a:sym typeface="PT Sans Narro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0"/>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Graphs and Session</a:t>
            </a:r>
            <a:endParaRPr sz="3600"/>
          </a:p>
        </p:txBody>
      </p:sp>
      <p:sp>
        <p:nvSpPr>
          <p:cNvPr id="428" name="Google Shape;428;p60"/>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Clr>
                <a:schemeClr val="dk1"/>
              </a:buClr>
              <a:buSzPts val="1100"/>
              <a:buFont typeface="Arial"/>
              <a:buNone/>
            </a:pPr>
            <a:r>
              <a:rPr b="1" lang="zh-CN" sz="1800">
                <a:latin typeface="Georgia"/>
                <a:ea typeface="Georgia"/>
                <a:cs typeface="Georgia"/>
                <a:sym typeface="Georgia"/>
              </a:rPr>
              <a:t>TensorFlow separates definition of computations from their execution</a:t>
            </a:r>
            <a:endParaRPr b="1"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pic>
        <p:nvPicPr>
          <p:cNvPr id="429" name="Google Shape;429;p60"/>
          <p:cNvPicPr preferRelativeResize="0"/>
          <p:nvPr/>
        </p:nvPicPr>
        <p:blipFill rotWithShape="1">
          <a:blip r:embed="rId3">
            <a:alphaModFix/>
          </a:blip>
          <a:srcRect b="0" l="0" r="0" t="0"/>
          <a:stretch/>
        </p:blipFill>
        <p:spPr>
          <a:xfrm>
            <a:off x="3439263" y="1571747"/>
            <a:ext cx="2145575" cy="3448275"/>
          </a:xfrm>
          <a:prstGeom prst="rect">
            <a:avLst/>
          </a:prstGeom>
          <a:noFill/>
          <a:ln>
            <a:noFill/>
          </a:ln>
        </p:spPr>
      </p:pic>
      <p:sp>
        <p:nvSpPr>
          <p:cNvPr id="430" name="Google Shape;430;p60"/>
          <p:cNvSpPr txBox="1"/>
          <p:nvPr/>
        </p:nvSpPr>
        <p:spPr>
          <a:xfrm>
            <a:off x="5937650" y="4219225"/>
            <a:ext cx="2934000" cy="5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Arial"/>
                <a:ea typeface="Arial"/>
                <a:cs typeface="Arial"/>
                <a:sym typeface="Arial"/>
              </a:rPr>
              <a:t>Graph from Google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1"/>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Philosophy of Tensorflow Design</a:t>
            </a:r>
            <a:endParaRPr sz="3600"/>
          </a:p>
        </p:txBody>
      </p:sp>
      <p:sp>
        <p:nvSpPr>
          <p:cNvPr id="436" name="Google Shape;436;p61"/>
          <p:cNvSpPr txBox="1"/>
          <p:nvPr>
            <p:ph idx="1" type="body"/>
          </p:nvPr>
        </p:nvSpPr>
        <p:spPr>
          <a:xfrm>
            <a:off x="28375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b="1" lang="zh-CN" sz="1800">
                <a:latin typeface="Georgia"/>
                <a:ea typeface="Georgia"/>
                <a:cs typeface="Georgia"/>
                <a:sym typeface="Georgia"/>
              </a:rPr>
              <a:t>Phase 1: assemble a graph</a:t>
            </a:r>
            <a:endParaRPr b="1"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b="1" lang="zh-CN" sz="1800">
                <a:latin typeface="Georgia"/>
                <a:ea typeface="Georgia"/>
                <a:cs typeface="Georgia"/>
                <a:sym typeface="Georgia"/>
              </a:rPr>
              <a:t>Phase 2: use a session to execute operations in the graph.</a:t>
            </a:r>
            <a:endParaRPr b="1"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b="1" sz="1800"/>
          </a:p>
        </p:txBody>
      </p:sp>
      <p:pic>
        <p:nvPicPr>
          <p:cNvPr id="437" name="Google Shape;437;p61"/>
          <p:cNvPicPr preferRelativeResize="0"/>
          <p:nvPr/>
        </p:nvPicPr>
        <p:blipFill rotWithShape="1">
          <a:blip r:embed="rId3">
            <a:alphaModFix/>
          </a:blip>
          <a:srcRect b="0" l="0" r="0" t="0"/>
          <a:stretch/>
        </p:blipFill>
        <p:spPr>
          <a:xfrm>
            <a:off x="1774925" y="2280900"/>
            <a:ext cx="5728624" cy="2367300"/>
          </a:xfrm>
          <a:prstGeom prst="rect">
            <a:avLst/>
          </a:prstGeom>
          <a:noFill/>
          <a:ln>
            <a:noFill/>
          </a:ln>
        </p:spPr>
      </p:pic>
      <p:sp>
        <p:nvSpPr>
          <p:cNvPr id="438" name="Google Shape;438;p61"/>
          <p:cNvSpPr txBox="1"/>
          <p:nvPr/>
        </p:nvSpPr>
        <p:spPr>
          <a:xfrm>
            <a:off x="3072000" y="32975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b="0" i="0" lang="zh-CN" sz="1100" u="none" cap="none" strike="noStrike">
                <a:solidFill>
                  <a:srgbClr val="000000"/>
                </a:solidFill>
                <a:latin typeface="Times New Roman"/>
                <a:ea typeface="Times New Roman"/>
                <a:cs typeface="Times New Roman"/>
                <a:sym typeface="Times New Roman"/>
              </a:rPr>
              <a:t>Graph from </a:t>
            </a:r>
            <a:r>
              <a:rPr b="0" i="1" lang="zh-CN" sz="1100" u="none" cap="none" strike="noStrike">
                <a:solidFill>
                  <a:srgbClr val="000000"/>
                </a:solidFill>
                <a:latin typeface="Times New Roman"/>
                <a:ea typeface="Times New Roman"/>
                <a:cs typeface="Times New Roman"/>
                <a:sym typeface="Times New Roman"/>
              </a:rPr>
              <a:t>TensorFlow for Machine Intelligence</a:t>
            </a:r>
            <a:endParaRPr b="0" i="0" sz="1100" u="none" cap="none" strike="noStrike">
              <a:solidFill>
                <a:srgbClr val="000000"/>
              </a:solidFill>
              <a:latin typeface="Times New Roman"/>
              <a:ea typeface="Times New Roman"/>
              <a:cs typeface="Times New Roman"/>
              <a:sym typeface="Times New Roman"/>
            </a:endParaRPr>
          </a:p>
        </p:txBody>
      </p:sp>
      <p:sp>
        <p:nvSpPr>
          <p:cNvPr id="439" name="Google Shape;439;p61"/>
          <p:cNvSpPr txBox="1"/>
          <p:nvPr/>
        </p:nvSpPr>
        <p:spPr>
          <a:xfrm>
            <a:off x="5700150" y="209575"/>
            <a:ext cx="2284200" cy="4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(Before TF 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2"/>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Tensor</a:t>
            </a:r>
            <a:endParaRPr sz="3600"/>
          </a:p>
        </p:txBody>
      </p:sp>
      <p:sp>
        <p:nvSpPr>
          <p:cNvPr id="445" name="Google Shape;445;p62"/>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b="1" lang="zh-C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800">
                <a:latin typeface="Georgia"/>
                <a:ea typeface="Georgia"/>
                <a:cs typeface="Georgia"/>
                <a:sym typeface="Georgia"/>
              </a:rPr>
              <a:t>0-d tensor: scalar (number) </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800">
                <a:latin typeface="Georgia"/>
                <a:ea typeface="Georgia"/>
                <a:cs typeface="Georgia"/>
                <a:sym typeface="Georgia"/>
              </a:rPr>
              <a:t>1-d tensor: vector        [1, 2, 3]</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800">
                <a:latin typeface="Georgia"/>
                <a:ea typeface="Georgia"/>
                <a:cs typeface="Georgia"/>
                <a:sym typeface="Georgia"/>
              </a:rPr>
              <a:t>2-d tensor: matrix        [[1,2],[3,4]]</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800">
                <a:latin typeface="Georgia"/>
                <a:ea typeface="Georgia"/>
                <a:cs typeface="Georgia"/>
                <a:sym typeface="Georgia"/>
              </a:rPr>
              <a:t>n-d tensor</a:t>
            </a:r>
            <a:endParaRPr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3"/>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Construct Computational Graph</a:t>
            </a:r>
            <a:endParaRPr sz="3600"/>
          </a:p>
        </p:txBody>
      </p:sp>
      <p:sp>
        <p:nvSpPr>
          <p:cNvPr id="451" name="Google Shape;451;p6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400"/>
              <a:buNone/>
            </a:pPr>
            <a:r>
              <a:rPr lang="zh-CN" sz="1800">
                <a:latin typeface="Consolas"/>
                <a:ea typeface="Consolas"/>
                <a:cs typeface="Consolas"/>
                <a:sym typeface="Consolas"/>
              </a:rPr>
              <a:t>import tensorflow as tf</a:t>
            </a:r>
            <a:br>
              <a:rPr lang="zh-CN" sz="1800">
                <a:latin typeface="Consolas"/>
                <a:ea typeface="Consolas"/>
                <a:cs typeface="Consolas"/>
                <a:sym typeface="Consolas"/>
              </a:rPr>
            </a:br>
            <a:r>
              <a:rPr lang="zh-CN" sz="1800">
                <a:latin typeface="Consolas"/>
                <a:ea typeface="Consolas"/>
                <a:cs typeface="Consolas"/>
                <a:sym typeface="Consolas"/>
              </a:rPr>
              <a:t>a = tf.add(3, 5)</a:t>
            </a:r>
            <a:endParaRPr sz="1800">
              <a:latin typeface="Consolas"/>
              <a:ea typeface="Consolas"/>
              <a:cs typeface="Consolas"/>
              <a:sym typeface="Consolas"/>
            </a:endParaRPr>
          </a:p>
          <a:p>
            <a:pPr indent="0" lvl="0" marL="0" rtl="0" algn="l">
              <a:lnSpc>
                <a:spcPct val="115000"/>
              </a:lnSpc>
              <a:spcBef>
                <a:spcPts val="1600"/>
              </a:spcBef>
              <a:spcAft>
                <a:spcPts val="0"/>
              </a:spcAft>
              <a:buSzPts val="1400"/>
              <a:buNone/>
            </a:pPr>
            <a:r>
              <a:rPr lang="zh-CN" sz="1400">
                <a:latin typeface="Times New Roman"/>
                <a:ea typeface="Times New Roman"/>
                <a:cs typeface="Times New Roman"/>
                <a:sym typeface="Times New Roman"/>
              </a:rPr>
              <a:t>Nodes: operators, variables, and constants</a:t>
            </a:r>
            <a:endParaRPr sz="1400">
              <a:latin typeface="Times New Roman"/>
              <a:ea typeface="Times New Roman"/>
              <a:cs typeface="Times New Roman"/>
              <a:sym typeface="Times New Roman"/>
            </a:endParaRPr>
          </a:p>
          <a:p>
            <a:pPr indent="0" lvl="0" marL="0" rtl="0" algn="l">
              <a:lnSpc>
                <a:spcPct val="100000"/>
              </a:lnSpc>
              <a:spcBef>
                <a:spcPts val="1600"/>
              </a:spcBef>
              <a:spcAft>
                <a:spcPts val="0"/>
              </a:spcAft>
              <a:buSzPts val="1400"/>
              <a:buNone/>
            </a:pPr>
            <a:r>
              <a:rPr lang="zh-CN" sz="1400">
                <a:latin typeface="Times New Roman"/>
                <a:ea typeface="Times New Roman"/>
                <a:cs typeface="Times New Roman"/>
                <a:sym typeface="Times New Roman"/>
              </a:rPr>
              <a:t>Edges: tensors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zh-CN" sz="1400">
                <a:latin typeface="Times New Roman"/>
                <a:ea typeface="Times New Roman"/>
                <a:cs typeface="Times New Roman"/>
                <a:sym typeface="Times New Roman"/>
              </a:rPr>
              <a:t>Tensors are data.</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zh-CN" sz="1400">
                <a:latin typeface="Times New Roman"/>
                <a:ea typeface="Times New Roman"/>
                <a:cs typeface="Times New Roman"/>
                <a:sym typeface="Times New Roman"/>
              </a:rPr>
              <a:t>TensorFlow = tensor + flow = data + flow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zh-CN" sz="1400">
                <a:latin typeface="Times New Roman"/>
                <a:ea typeface="Times New Roman"/>
                <a:cs typeface="Times New Roman"/>
                <a:sym typeface="Times New Roman"/>
              </a:rPr>
              <a:t>(I know, mind=blown)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1800">
              <a:latin typeface="Consolas"/>
              <a:ea typeface="Consolas"/>
              <a:cs typeface="Consolas"/>
              <a:sym typeface="Consolas"/>
            </a:endParaRPr>
          </a:p>
          <a:p>
            <a:pPr indent="0" lvl="0" marL="0" rtl="0" algn="l">
              <a:lnSpc>
                <a:spcPct val="100000"/>
              </a:lnSpc>
              <a:spcBef>
                <a:spcPts val="1600"/>
              </a:spcBef>
              <a:spcAft>
                <a:spcPts val="0"/>
              </a:spcAft>
              <a:buSzPts val="1400"/>
              <a:buNone/>
            </a:pPr>
            <a:r>
              <a:t/>
            </a:r>
            <a:endParaRPr/>
          </a:p>
        </p:txBody>
      </p:sp>
      <p:pic>
        <p:nvPicPr>
          <p:cNvPr id="452" name="Google Shape;452;p63"/>
          <p:cNvPicPr preferRelativeResize="0"/>
          <p:nvPr/>
        </p:nvPicPr>
        <p:blipFill rotWithShape="1">
          <a:blip r:embed="rId3">
            <a:alphaModFix/>
          </a:blip>
          <a:srcRect b="0" l="0" r="0" t="0"/>
          <a:stretch/>
        </p:blipFill>
        <p:spPr>
          <a:xfrm>
            <a:off x="311700" y="3682825"/>
            <a:ext cx="1869600" cy="1240150"/>
          </a:xfrm>
          <a:prstGeom prst="rect">
            <a:avLst/>
          </a:prstGeom>
          <a:noFill/>
          <a:ln>
            <a:noFill/>
          </a:ln>
        </p:spPr>
      </p:pic>
      <p:sp>
        <p:nvSpPr>
          <p:cNvPr id="453" name="Google Shape;453;p63"/>
          <p:cNvSpPr txBox="1"/>
          <p:nvPr/>
        </p:nvSpPr>
        <p:spPr>
          <a:xfrm>
            <a:off x="2375075" y="4247175"/>
            <a:ext cx="1613700" cy="2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Gif from CS20</a:t>
            </a:r>
            <a:endParaRPr b="0" i="0" sz="1400" u="none" cap="none" strike="noStrike">
              <a:solidFill>
                <a:srgbClr val="000000"/>
              </a:solidFill>
              <a:latin typeface="Arial"/>
              <a:ea typeface="Arial"/>
              <a:cs typeface="Arial"/>
              <a:sym typeface="Arial"/>
            </a:endParaRPr>
          </a:p>
        </p:txBody>
      </p:sp>
      <p:pic>
        <p:nvPicPr>
          <p:cNvPr id="454" name="Google Shape;454;p63"/>
          <p:cNvPicPr preferRelativeResize="0"/>
          <p:nvPr/>
        </p:nvPicPr>
        <p:blipFill rotWithShape="1">
          <a:blip r:embed="rId4">
            <a:alphaModFix/>
          </a:blip>
          <a:srcRect b="0" l="0" r="0" t="0"/>
          <a:stretch/>
        </p:blipFill>
        <p:spPr>
          <a:xfrm>
            <a:off x="4739675" y="1764925"/>
            <a:ext cx="3352800" cy="1866900"/>
          </a:xfrm>
          <a:prstGeom prst="rect">
            <a:avLst/>
          </a:prstGeom>
          <a:noFill/>
          <a:ln>
            <a:noFill/>
          </a:ln>
        </p:spPr>
      </p:pic>
      <p:sp>
        <p:nvSpPr>
          <p:cNvPr id="455" name="Google Shape;455;p63"/>
          <p:cNvSpPr txBox="1"/>
          <p:nvPr/>
        </p:nvSpPr>
        <p:spPr>
          <a:xfrm>
            <a:off x="5874775" y="2285250"/>
            <a:ext cx="314400" cy="2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56" name="Google Shape;456;p63"/>
          <p:cNvSpPr txBox="1"/>
          <p:nvPr/>
        </p:nvSpPr>
        <p:spPr>
          <a:xfrm>
            <a:off x="5874775" y="2927275"/>
            <a:ext cx="314400" cy="2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57" name="Google Shape;457;p63"/>
          <p:cNvSpPr txBox="1"/>
          <p:nvPr/>
        </p:nvSpPr>
        <p:spPr>
          <a:xfrm>
            <a:off x="6836200" y="2590675"/>
            <a:ext cx="314400" cy="2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4"/>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Get the Value?</a:t>
            </a:r>
            <a:endParaRPr sz="3600"/>
          </a:p>
        </p:txBody>
      </p:sp>
      <p:sp>
        <p:nvSpPr>
          <p:cNvPr id="463" name="Google Shape;463;p6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400"/>
              <a:buNone/>
            </a:pPr>
            <a:r>
              <a:rPr lang="zh-CN" sz="1800">
                <a:latin typeface="Consolas"/>
                <a:ea typeface="Consolas"/>
                <a:cs typeface="Consolas"/>
                <a:sym typeface="Consolas"/>
              </a:rPr>
              <a:t>import tensorflow as tf</a:t>
            </a:r>
            <a:br>
              <a:rPr lang="zh-CN" sz="1800">
                <a:latin typeface="Consolas"/>
                <a:ea typeface="Consolas"/>
                <a:cs typeface="Consolas"/>
                <a:sym typeface="Consolas"/>
              </a:rPr>
            </a:br>
            <a:r>
              <a:rPr lang="zh-CN" sz="1800">
                <a:latin typeface="Consolas"/>
                <a:ea typeface="Consolas"/>
                <a:cs typeface="Consolas"/>
                <a:sym typeface="Consolas"/>
              </a:rPr>
              <a:t>a = tf.add(3, 5)</a:t>
            </a:r>
            <a:br>
              <a:rPr lang="zh-CN" sz="1800">
                <a:latin typeface="Consolas"/>
                <a:ea typeface="Consolas"/>
                <a:cs typeface="Consolas"/>
                <a:sym typeface="Consolas"/>
              </a:rPr>
            </a:br>
            <a:r>
              <a:rPr lang="zh-CN" sz="1800">
                <a:latin typeface="Consolas"/>
                <a:ea typeface="Consolas"/>
                <a:cs typeface="Consolas"/>
                <a:sym typeface="Consolas"/>
              </a:rPr>
              <a:t>print(a)</a:t>
            </a:r>
            <a:endParaRPr sz="1800">
              <a:latin typeface="Consolas"/>
              <a:ea typeface="Consolas"/>
              <a:cs typeface="Consolas"/>
              <a:sym typeface="Consolas"/>
            </a:endParaRPr>
          </a:p>
          <a:p>
            <a:pPr indent="0" lvl="0" marL="0" rtl="0" algn="l">
              <a:lnSpc>
                <a:spcPct val="115000"/>
              </a:lnSpc>
              <a:spcBef>
                <a:spcPts val="1600"/>
              </a:spcBef>
              <a:spcAft>
                <a:spcPts val="0"/>
              </a:spcAft>
              <a:buSzPts val="1400"/>
              <a:buNone/>
            </a:pPr>
            <a:r>
              <a:t/>
            </a:r>
            <a:endParaRPr sz="1800">
              <a:latin typeface="Consolas"/>
              <a:ea typeface="Consolas"/>
              <a:cs typeface="Consolas"/>
              <a:sym typeface="Consolas"/>
            </a:endParaRPr>
          </a:p>
          <a:p>
            <a:pPr indent="0" lvl="0" marL="0" rtl="0" algn="l">
              <a:lnSpc>
                <a:spcPct val="100000"/>
              </a:lnSpc>
              <a:spcBef>
                <a:spcPts val="1600"/>
              </a:spcBef>
              <a:spcAft>
                <a:spcPts val="0"/>
              </a:spcAft>
              <a:buSzPts val="1400"/>
              <a:buNone/>
            </a:pPr>
            <a:r>
              <a:rPr lang="zh-CN" sz="1400">
                <a:latin typeface="Consolas"/>
                <a:ea typeface="Consolas"/>
                <a:cs typeface="Consolas"/>
                <a:sym typeface="Consolas"/>
              </a:rPr>
              <a:t>&gt;&gt; Tensor("Add:0", shape=(), dtype=int32)</a:t>
            </a:r>
            <a:endParaRPr sz="1400">
              <a:latin typeface="Consolas"/>
              <a:ea typeface="Consolas"/>
              <a:cs typeface="Consolas"/>
              <a:sym typeface="Consolas"/>
            </a:endParaRPr>
          </a:p>
          <a:p>
            <a:pPr indent="0" lvl="0" marL="0" rtl="0" algn="l">
              <a:lnSpc>
                <a:spcPct val="100000"/>
              </a:lnSpc>
              <a:spcBef>
                <a:spcPts val="0"/>
              </a:spcBef>
              <a:spcAft>
                <a:spcPts val="0"/>
              </a:spcAft>
              <a:buSzPts val="1400"/>
              <a:buNone/>
            </a:pPr>
            <a:r>
              <a:rPr lang="zh-CN" sz="1400">
                <a:solidFill>
                  <a:srgbClr val="FF0000"/>
                </a:solidFill>
                <a:latin typeface="Times New Roman"/>
                <a:ea typeface="Times New Roman"/>
                <a:cs typeface="Times New Roman"/>
                <a:sym typeface="Times New Roman"/>
              </a:rPr>
              <a:t>                                           (Not 8)</a:t>
            </a:r>
            <a:endParaRPr sz="1400">
              <a:solidFill>
                <a:srgbClr val="FF0000"/>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lnSpc>
                <a:spcPct val="100000"/>
              </a:lnSpc>
              <a:spcBef>
                <a:spcPts val="1600"/>
              </a:spcBef>
              <a:spcAft>
                <a:spcPts val="0"/>
              </a:spcAft>
              <a:buSzPts val="14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5"/>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How to get 8 ? </a:t>
            </a:r>
            <a:endParaRPr sz="3600"/>
          </a:p>
        </p:txBody>
      </p:sp>
      <p:sp>
        <p:nvSpPr>
          <p:cNvPr id="469" name="Google Shape;469;p6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800">
                <a:latin typeface="Georgia"/>
                <a:ea typeface="Georgia"/>
                <a:cs typeface="Georgia"/>
                <a:sym typeface="Georgia"/>
              </a:rPr>
              <a:t>Create a </a:t>
            </a:r>
            <a:r>
              <a:rPr b="1" lang="zh-CN" sz="1800">
                <a:solidFill>
                  <a:srgbClr val="0000FF"/>
                </a:solidFill>
                <a:latin typeface="Georgia"/>
                <a:ea typeface="Georgia"/>
                <a:cs typeface="Georgia"/>
                <a:sym typeface="Georgia"/>
              </a:rPr>
              <a:t>session</a:t>
            </a:r>
            <a:r>
              <a:rPr lang="zh-CN" sz="1800">
                <a:latin typeface="Georgia"/>
                <a:ea typeface="Georgia"/>
                <a:cs typeface="Georgia"/>
                <a:sym typeface="Georgia"/>
              </a:rPr>
              <a:t>, assign it to variable sess so we can call it later</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800">
                <a:latin typeface="Georgia"/>
                <a:ea typeface="Georgia"/>
                <a:cs typeface="Georgia"/>
                <a:sym typeface="Georgia"/>
              </a:rPr>
              <a:t>Within the session, evaluate the graph to fetch the value of a</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nvSpPr>
        <p:spPr>
          <a:xfrm>
            <a:off x="233775" y="152614"/>
            <a:ext cx="69606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accent1"/>
              </a:buClr>
              <a:buSzPts val="2700"/>
              <a:buFont typeface="PT Sans Narrow"/>
              <a:buNone/>
            </a:pPr>
            <a:r>
              <a:rPr b="1" i="0" lang="zh-CN" sz="2700" u="none" cap="none" strike="noStrike">
                <a:solidFill>
                  <a:srgbClr val="333333"/>
                </a:solidFill>
                <a:highlight>
                  <a:srgbClr val="FFFFFF"/>
                </a:highlight>
                <a:latin typeface="PT Sans Narrow"/>
                <a:ea typeface="PT Sans Narrow"/>
                <a:cs typeface="PT Sans Narrow"/>
                <a:sym typeface="PT Sans Narrow"/>
              </a:rPr>
              <a:t>Past Industrial Talks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pic>
        <p:nvPicPr>
          <p:cNvPr id="137" name="Google Shape;137;p21"/>
          <p:cNvPicPr preferRelativeResize="0"/>
          <p:nvPr/>
        </p:nvPicPr>
        <p:blipFill rotWithShape="1">
          <a:blip r:embed="rId3">
            <a:alphaModFix/>
          </a:blip>
          <a:srcRect b="0" l="0" r="0" t="0"/>
          <a:stretch/>
        </p:blipFill>
        <p:spPr>
          <a:xfrm>
            <a:off x="1280944" y="1132744"/>
            <a:ext cx="2262208" cy="1696650"/>
          </a:xfrm>
          <a:prstGeom prst="rect">
            <a:avLst/>
          </a:prstGeom>
          <a:noFill/>
          <a:ln>
            <a:noFill/>
          </a:ln>
        </p:spPr>
      </p:pic>
      <p:pic>
        <p:nvPicPr>
          <p:cNvPr id="138" name="Google Shape;138;p21"/>
          <p:cNvPicPr preferRelativeResize="0"/>
          <p:nvPr/>
        </p:nvPicPr>
        <p:blipFill rotWithShape="1">
          <a:blip r:embed="rId4">
            <a:alphaModFix/>
          </a:blip>
          <a:srcRect b="0" l="0" r="0" t="0"/>
          <a:stretch/>
        </p:blipFill>
        <p:spPr>
          <a:xfrm>
            <a:off x="3885488" y="1132744"/>
            <a:ext cx="2262208" cy="1696650"/>
          </a:xfrm>
          <a:prstGeom prst="rect">
            <a:avLst/>
          </a:prstGeom>
          <a:noFill/>
          <a:ln>
            <a:noFill/>
          </a:ln>
        </p:spPr>
      </p:pic>
      <p:pic>
        <p:nvPicPr>
          <p:cNvPr id="139" name="Google Shape;139;p21"/>
          <p:cNvPicPr preferRelativeResize="0"/>
          <p:nvPr/>
        </p:nvPicPr>
        <p:blipFill rotWithShape="1">
          <a:blip r:embed="rId5">
            <a:alphaModFix/>
          </a:blip>
          <a:srcRect b="0" l="0" r="0" t="0"/>
          <a:stretch/>
        </p:blipFill>
        <p:spPr>
          <a:xfrm>
            <a:off x="1280944" y="3194250"/>
            <a:ext cx="2262208" cy="1696650"/>
          </a:xfrm>
          <a:prstGeom prst="rect">
            <a:avLst/>
          </a:prstGeom>
          <a:noFill/>
          <a:ln>
            <a:noFill/>
          </a:ln>
        </p:spPr>
      </p:pic>
      <p:pic>
        <p:nvPicPr>
          <p:cNvPr id="140" name="Google Shape;140;p21"/>
          <p:cNvPicPr preferRelativeResize="0"/>
          <p:nvPr/>
        </p:nvPicPr>
        <p:blipFill rotWithShape="1">
          <a:blip r:embed="rId6">
            <a:alphaModFix/>
          </a:blip>
          <a:srcRect b="0" l="0" r="0" t="0"/>
          <a:stretch/>
        </p:blipFill>
        <p:spPr>
          <a:xfrm>
            <a:off x="3885488" y="3194250"/>
            <a:ext cx="2302708" cy="1696650"/>
          </a:xfrm>
          <a:prstGeom prst="rect">
            <a:avLst/>
          </a:prstGeom>
          <a:noFill/>
          <a:ln>
            <a:noFill/>
          </a:ln>
        </p:spPr>
      </p:pic>
      <p:sp>
        <p:nvSpPr>
          <p:cNvPr id="141" name="Google Shape;141;p21"/>
          <p:cNvSpPr txBox="1"/>
          <p:nvPr/>
        </p:nvSpPr>
        <p:spPr>
          <a:xfrm>
            <a:off x="6403950" y="1891031"/>
            <a:ext cx="2591700" cy="2165700"/>
          </a:xfrm>
          <a:prstGeom prst="rect">
            <a:avLst/>
          </a:prstGeom>
          <a:noFill/>
          <a:ln>
            <a:noFill/>
          </a:ln>
        </p:spPr>
        <p:txBody>
          <a:bodyPr anchorCtr="0" anchor="t" bIns="68575" lIns="68575" spcFirstLastPara="1" rIns="68575" wrap="square" tIns="68575">
            <a:noAutofit/>
          </a:bodyPr>
          <a:lstStyle/>
          <a:p>
            <a:pPr indent="-234950" lvl="0" marL="342900" marR="0" rtl="0" algn="l">
              <a:lnSpc>
                <a:spcPct val="100000"/>
              </a:lnSpc>
              <a:spcBef>
                <a:spcPts val="0"/>
              </a:spcBef>
              <a:spcAft>
                <a:spcPts val="0"/>
              </a:spcAft>
              <a:buClr>
                <a:srgbClr val="000000"/>
              </a:buClr>
              <a:buSzPts val="1100"/>
              <a:buFont typeface="Arial"/>
              <a:buChar char="●"/>
            </a:pPr>
            <a:r>
              <a:rPr b="0" i="0" lang="zh-CN" sz="1100" u="none" cap="none" strike="noStrike">
                <a:solidFill>
                  <a:srgbClr val="000000"/>
                </a:solidFill>
                <a:latin typeface="Arial"/>
                <a:ea typeface="Arial"/>
                <a:cs typeface="Arial"/>
                <a:sym typeface="Arial"/>
              </a:rPr>
              <a:t>Over 1500 attendees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34950" lvl="0" marL="342900" marR="0" rtl="0" algn="l">
              <a:lnSpc>
                <a:spcPct val="100000"/>
              </a:lnSpc>
              <a:spcBef>
                <a:spcPts val="0"/>
              </a:spcBef>
              <a:spcAft>
                <a:spcPts val="0"/>
              </a:spcAft>
              <a:buClr>
                <a:srgbClr val="000000"/>
              </a:buClr>
              <a:buSzPts val="1100"/>
              <a:buFont typeface="Arial"/>
              <a:buChar char="●"/>
            </a:pPr>
            <a:r>
              <a:rPr b="0" i="0" lang="zh-CN" sz="1100" u="none" cap="none" strike="noStrike">
                <a:solidFill>
                  <a:srgbClr val="000000"/>
                </a:solidFill>
                <a:latin typeface="Arial"/>
                <a:ea typeface="Arial"/>
                <a:cs typeface="Arial"/>
                <a:sym typeface="Arial"/>
              </a:rPr>
              <a:t>Sharing of cutting-edge applications and practical cases in industry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34950" lvl="0" marL="342900" marR="0" rtl="0" algn="l">
              <a:lnSpc>
                <a:spcPct val="100000"/>
              </a:lnSpc>
              <a:spcBef>
                <a:spcPts val="0"/>
              </a:spcBef>
              <a:spcAft>
                <a:spcPts val="0"/>
              </a:spcAft>
              <a:buClr>
                <a:srgbClr val="000000"/>
              </a:buClr>
              <a:buSzPts val="1100"/>
              <a:buFont typeface="Arial"/>
              <a:buChar char="●"/>
            </a:pPr>
            <a:r>
              <a:rPr b="0" i="0" lang="zh-CN" sz="1100" u="none" cap="none" strike="noStrike">
                <a:solidFill>
                  <a:srgbClr val="000000"/>
                </a:solidFill>
                <a:latin typeface="Arial"/>
                <a:ea typeface="Arial"/>
                <a:cs typeface="Arial"/>
                <a:sym typeface="Arial"/>
              </a:rPr>
              <a:t>Attracted many students from NUS, NTU, SMU, SUTD etc., and lots of industry employees as well.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6"/>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Hot to get 8 ? </a:t>
            </a:r>
            <a:endParaRPr sz="3600"/>
          </a:p>
        </p:txBody>
      </p:sp>
      <p:sp>
        <p:nvSpPr>
          <p:cNvPr id="475" name="Google Shape;475;p66"/>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800">
                <a:latin typeface="Georgia"/>
                <a:ea typeface="Georgia"/>
                <a:cs typeface="Georgia"/>
                <a:sym typeface="Georgia"/>
              </a:rPr>
              <a:t>Create a </a:t>
            </a:r>
            <a:r>
              <a:rPr b="1" lang="zh-CN" sz="1800">
                <a:solidFill>
                  <a:srgbClr val="0000FF"/>
                </a:solidFill>
                <a:latin typeface="Georgia"/>
                <a:ea typeface="Georgia"/>
                <a:cs typeface="Georgia"/>
                <a:sym typeface="Georgia"/>
              </a:rPr>
              <a:t>session</a:t>
            </a:r>
            <a:r>
              <a:rPr lang="zh-CN" sz="1800">
                <a:latin typeface="Georgia"/>
                <a:ea typeface="Georgia"/>
                <a:cs typeface="Georgia"/>
                <a:sym typeface="Georgia"/>
              </a:rPr>
              <a:t>, assign it to variable sess so we can call it later</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800">
                <a:latin typeface="Georgia"/>
                <a:ea typeface="Georgia"/>
                <a:cs typeface="Georgia"/>
                <a:sym typeface="Georgia"/>
              </a:rPr>
              <a:t>Within the session, evaluate the graph to fetch the value of a</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200">
                <a:latin typeface="Consolas"/>
                <a:ea typeface="Consolas"/>
                <a:cs typeface="Consolas"/>
                <a:sym typeface="Consolas"/>
              </a:rPr>
              <a:t>import tensorflow as tf</a:t>
            </a:r>
            <a:br>
              <a:rPr lang="zh-CN" sz="1200">
                <a:latin typeface="Consolas"/>
                <a:ea typeface="Consolas"/>
                <a:cs typeface="Consolas"/>
                <a:sym typeface="Consolas"/>
              </a:rPr>
            </a:br>
            <a:r>
              <a:rPr lang="zh-CN" sz="1200">
                <a:latin typeface="Consolas"/>
                <a:ea typeface="Consolas"/>
                <a:cs typeface="Consolas"/>
                <a:sym typeface="Consolas"/>
              </a:rPr>
              <a:t>a = tf.add(3, 5)</a:t>
            </a:r>
            <a:br>
              <a:rPr lang="zh-CN" sz="1200">
                <a:latin typeface="Consolas"/>
                <a:ea typeface="Consolas"/>
                <a:cs typeface="Consolas"/>
                <a:sym typeface="Consolas"/>
              </a:rPr>
            </a:br>
            <a:r>
              <a:rPr lang="zh-CN" sz="1200">
                <a:latin typeface="Consolas"/>
                <a:ea typeface="Consolas"/>
                <a:cs typeface="Consolas"/>
                <a:sym typeface="Consolas"/>
              </a:rPr>
              <a:t>sess = tf.Session()</a:t>
            </a:r>
            <a:br>
              <a:rPr lang="zh-CN" sz="1200">
                <a:latin typeface="Consolas"/>
                <a:ea typeface="Consolas"/>
                <a:cs typeface="Consolas"/>
                <a:sym typeface="Consolas"/>
              </a:rPr>
            </a:br>
            <a:r>
              <a:rPr lang="zh-CN" sz="1200">
                <a:latin typeface="Consolas"/>
                <a:ea typeface="Consolas"/>
                <a:cs typeface="Consolas"/>
                <a:sym typeface="Consolas"/>
              </a:rPr>
              <a:t>print(sess.run(a))</a:t>
            </a:r>
            <a:br>
              <a:rPr lang="zh-CN" sz="1200">
                <a:latin typeface="Consolas"/>
                <a:ea typeface="Consolas"/>
                <a:cs typeface="Consolas"/>
                <a:sym typeface="Consolas"/>
              </a:rPr>
            </a:br>
            <a:r>
              <a:rPr lang="zh-CN" sz="1200">
                <a:latin typeface="Consolas"/>
                <a:ea typeface="Consolas"/>
                <a:cs typeface="Consolas"/>
                <a:sym typeface="Consolas"/>
              </a:rPr>
              <a:t>sess.close()</a:t>
            </a:r>
            <a:endParaRPr sz="12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pic>
        <p:nvPicPr>
          <p:cNvPr id="476" name="Google Shape;476;p66"/>
          <p:cNvPicPr preferRelativeResize="0"/>
          <p:nvPr/>
        </p:nvPicPr>
        <p:blipFill rotWithShape="1">
          <a:blip r:embed="rId3">
            <a:alphaModFix/>
          </a:blip>
          <a:srcRect b="0" l="0" r="0" t="0"/>
          <a:stretch/>
        </p:blipFill>
        <p:spPr>
          <a:xfrm>
            <a:off x="4130925" y="2229800"/>
            <a:ext cx="3627325" cy="1800125"/>
          </a:xfrm>
          <a:prstGeom prst="rect">
            <a:avLst/>
          </a:prstGeom>
          <a:noFill/>
          <a:ln>
            <a:noFill/>
          </a:ln>
        </p:spPr>
      </p:pic>
      <p:sp>
        <p:nvSpPr>
          <p:cNvPr id="477" name="Google Shape;477;p66"/>
          <p:cNvSpPr txBox="1"/>
          <p:nvPr/>
        </p:nvSpPr>
        <p:spPr>
          <a:xfrm>
            <a:off x="4575500" y="4198275"/>
            <a:ext cx="3115500" cy="3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visualization via Tensorboard</a:t>
            </a:r>
            <a:endParaRPr b="0" i="0" sz="1400" u="none" cap="none" strike="noStrike">
              <a:solidFill>
                <a:srgbClr val="000000"/>
              </a:solidFill>
              <a:latin typeface="Arial"/>
              <a:ea typeface="Arial"/>
              <a:cs typeface="Arial"/>
              <a:sym typeface="Arial"/>
            </a:endParaRPr>
          </a:p>
        </p:txBody>
      </p:sp>
      <p:sp>
        <p:nvSpPr>
          <p:cNvPr id="478" name="Google Shape;478;p66"/>
          <p:cNvSpPr txBox="1"/>
          <p:nvPr/>
        </p:nvSpPr>
        <p:spPr>
          <a:xfrm>
            <a:off x="2228375" y="2668450"/>
            <a:ext cx="1334100" cy="37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zh-CN" sz="1800" u="none" cap="none" strike="noStrike">
                <a:solidFill>
                  <a:srgbClr val="0000FF"/>
                </a:solidFill>
                <a:latin typeface="Consolas"/>
                <a:ea typeface="Consolas"/>
                <a:cs typeface="Consolas"/>
                <a:sym typeface="Consolas"/>
              </a:rPr>
              <a:t>&gt;&gt; 8</a:t>
            </a:r>
            <a:endParaRPr b="0" i="0" sz="1400" u="none" cap="none" strike="noStrike">
              <a:solidFill>
                <a:srgbClr val="0000FF"/>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7"/>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A Better Way to Use tf.session()</a:t>
            </a:r>
            <a:endParaRPr sz="3600"/>
          </a:p>
        </p:txBody>
      </p:sp>
      <p:sp>
        <p:nvSpPr>
          <p:cNvPr id="484" name="Google Shape;484;p6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800">
                <a:latin typeface="Georgia"/>
                <a:ea typeface="Georgia"/>
                <a:cs typeface="Georgia"/>
                <a:sym typeface="Georgia"/>
              </a:rPr>
              <a:t>Create a </a:t>
            </a:r>
            <a:r>
              <a:rPr b="1" lang="zh-CN" sz="1800">
                <a:latin typeface="Georgia"/>
                <a:ea typeface="Georgia"/>
                <a:cs typeface="Georgia"/>
                <a:sym typeface="Georgia"/>
              </a:rPr>
              <a:t>session</a:t>
            </a:r>
            <a:r>
              <a:rPr lang="zh-CN" sz="1800">
                <a:latin typeface="Georgia"/>
                <a:ea typeface="Georgia"/>
                <a:cs typeface="Georgia"/>
                <a:sym typeface="Georgia"/>
              </a:rPr>
              <a:t>, assign it to variable sess so we can call it later</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800">
                <a:latin typeface="Georgia"/>
                <a:ea typeface="Georgia"/>
                <a:cs typeface="Georgia"/>
                <a:sym typeface="Georgia"/>
              </a:rPr>
              <a:t>Within the session, evaluate the graph to fetch the value of a</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200">
                <a:latin typeface="Consolas"/>
                <a:ea typeface="Consolas"/>
                <a:cs typeface="Consolas"/>
                <a:sym typeface="Consolas"/>
              </a:rPr>
              <a:t>import tensorflow as tf</a:t>
            </a:r>
            <a:br>
              <a:rPr lang="zh-CN" sz="1200">
                <a:latin typeface="Consolas"/>
                <a:ea typeface="Consolas"/>
                <a:cs typeface="Consolas"/>
                <a:sym typeface="Consolas"/>
              </a:rPr>
            </a:br>
            <a:r>
              <a:rPr lang="zh-CN" sz="1200">
                <a:latin typeface="Consolas"/>
                <a:ea typeface="Consolas"/>
                <a:cs typeface="Consolas"/>
                <a:sym typeface="Consolas"/>
              </a:rPr>
              <a:t>a = tf.add(3, 5)</a:t>
            </a:r>
            <a:br>
              <a:rPr lang="zh-CN" sz="1200">
                <a:latin typeface="Consolas"/>
                <a:ea typeface="Consolas"/>
                <a:cs typeface="Consolas"/>
                <a:sym typeface="Consolas"/>
              </a:rPr>
            </a:br>
            <a:r>
              <a:rPr lang="zh-CN" sz="1200">
                <a:solidFill>
                  <a:srgbClr val="434343"/>
                </a:solidFill>
                <a:latin typeface="Consolas"/>
                <a:ea typeface="Consolas"/>
                <a:cs typeface="Consolas"/>
                <a:sym typeface="Consolas"/>
              </a:rPr>
              <a:t>sess = tf.Session()</a:t>
            </a:r>
            <a:br>
              <a:rPr lang="zh-CN" sz="1200">
                <a:latin typeface="Consolas"/>
                <a:ea typeface="Consolas"/>
                <a:cs typeface="Consolas"/>
                <a:sym typeface="Consolas"/>
              </a:rPr>
            </a:br>
            <a:r>
              <a:rPr lang="zh-CN" sz="1200">
                <a:latin typeface="Consolas"/>
                <a:ea typeface="Consolas"/>
                <a:cs typeface="Consolas"/>
                <a:sym typeface="Consolas"/>
              </a:rPr>
              <a:t>with tf.Session() as sess:</a:t>
            </a:r>
            <a:br>
              <a:rPr lang="zh-CN" sz="1200">
                <a:latin typeface="Consolas"/>
                <a:ea typeface="Consolas"/>
                <a:cs typeface="Consolas"/>
                <a:sym typeface="Consolas"/>
              </a:rPr>
            </a:br>
            <a:r>
              <a:rPr lang="zh-CN" sz="1200">
                <a:latin typeface="Consolas"/>
                <a:ea typeface="Consolas"/>
                <a:cs typeface="Consolas"/>
                <a:sym typeface="Consolas"/>
              </a:rPr>
              <a:t>	print(sess.run(a))</a:t>
            </a:r>
            <a:br>
              <a:rPr lang="zh-CN" sz="1200">
                <a:latin typeface="Consolas"/>
                <a:ea typeface="Consolas"/>
                <a:cs typeface="Consolas"/>
                <a:sym typeface="Consolas"/>
              </a:rPr>
            </a:br>
            <a:r>
              <a:rPr lang="zh-CN" sz="1200">
                <a:latin typeface="Consolas"/>
                <a:ea typeface="Consolas"/>
                <a:cs typeface="Consolas"/>
                <a:sym typeface="Consolas"/>
              </a:rPr>
              <a:t>sess.close()</a:t>
            </a:r>
            <a:endParaRPr sz="12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cxnSp>
        <p:nvCxnSpPr>
          <p:cNvPr id="485" name="Google Shape;485;p67"/>
          <p:cNvCxnSpPr/>
          <p:nvPr/>
        </p:nvCxnSpPr>
        <p:spPr>
          <a:xfrm>
            <a:off x="410525" y="2771513"/>
            <a:ext cx="1606200" cy="0"/>
          </a:xfrm>
          <a:prstGeom prst="straightConnector1">
            <a:avLst/>
          </a:prstGeom>
          <a:noFill/>
          <a:ln cap="flat" cmpd="sng" w="19050">
            <a:solidFill>
              <a:srgbClr val="FFFFFF"/>
            </a:solidFill>
            <a:prstDash val="solid"/>
            <a:round/>
            <a:headEnd len="sm" w="sm" type="none"/>
            <a:tailEnd len="sm" w="sm" type="none"/>
          </a:ln>
        </p:spPr>
      </p:cxnSp>
      <p:cxnSp>
        <p:nvCxnSpPr>
          <p:cNvPr id="486" name="Google Shape;486;p67"/>
          <p:cNvCxnSpPr/>
          <p:nvPr/>
        </p:nvCxnSpPr>
        <p:spPr>
          <a:xfrm>
            <a:off x="311700" y="3421300"/>
            <a:ext cx="1169100" cy="0"/>
          </a:xfrm>
          <a:prstGeom prst="straightConnector1">
            <a:avLst/>
          </a:prstGeom>
          <a:noFill/>
          <a:ln cap="flat" cmpd="sng" w="19050">
            <a:solidFill>
              <a:srgbClr val="FFFFFF"/>
            </a:solidFill>
            <a:prstDash val="solid"/>
            <a:round/>
            <a:headEnd len="sm" w="sm" type="none"/>
            <a:tailEnd len="sm" w="sm" type="none"/>
          </a:ln>
        </p:spPr>
      </p:cxnSp>
      <p:pic>
        <p:nvPicPr>
          <p:cNvPr id="487" name="Google Shape;487;p67"/>
          <p:cNvPicPr preferRelativeResize="0"/>
          <p:nvPr/>
        </p:nvPicPr>
        <p:blipFill rotWithShape="1">
          <a:blip r:embed="rId3">
            <a:alphaModFix/>
          </a:blip>
          <a:srcRect b="0" l="0" r="0" t="0"/>
          <a:stretch/>
        </p:blipFill>
        <p:spPr>
          <a:xfrm>
            <a:off x="4130925" y="2229800"/>
            <a:ext cx="3627325" cy="1800125"/>
          </a:xfrm>
          <a:prstGeom prst="rect">
            <a:avLst/>
          </a:prstGeom>
          <a:noFill/>
          <a:ln>
            <a:noFill/>
          </a:ln>
        </p:spPr>
      </p:pic>
      <p:sp>
        <p:nvSpPr>
          <p:cNvPr id="488" name="Google Shape;488;p67"/>
          <p:cNvSpPr txBox="1"/>
          <p:nvPr/>
        </p:nvSpPr>
        <p:spPr>
          <a:xfrm>
            <a:off x="4386838" y="4114450"/>
            <a:ext cx="3115500" cy="3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visualization via Tensorboard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8"/>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tf.Session()</a:t>
            </a:r>
            <a:endParaRPr sz="3600"/>
          </a:p>
        </p:txBody>
      </p:sp>
      <p:sp>
        <p:nvSpPr>
          <p:cNvPr id="494" name="Google Shape;494;p68"/>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400"/>
              <a:buNone/>
            </a:pPr>
            <a:r>
              <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800">
                <a:latin typeface="Georgia"/>
                <a:ea typeface="Georgia"/>
                <a:cs typeface="Georgia"/>
                <a:sym typeface="Georgia"/>
              </a:rPr>
              <a:t>A Session object encapsulates the environment in which Operation objects are executed, and Tensor objects are evaluated.</a:t>
            </a:r>
            <a:endParaRPr sz="18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br>
              <a:rPr lang="zh-CN" sz="1800">
                <a:latin typeface="Georgia"/>
                <a:ea typeface="Georgia"/>
                <a:cs typeface="Georgia"/>
                <a:sym typeface="Georgia"/>
              </a:rPr>
            </a:br>
            <a:r>
              <a:rPr lang="zh-CN" sz="1800">
                <a:latin typeface="Georgia"/>
                <a:ea typeface="Georgia"/>
                <a:cs typeface="Georgia"/>
                <a:sym typeface="Georgia"/>
              </a:rPr>
              <a:t>Session will also allocate memory to store the current values of variables.</a:t>
            </a:r>
            <a:endParaRPr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9"/>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One More Example</a:t>
            </a:r>
            <a:endParaRPr sz="3600"/>
          </a:p>
        </p:txBody>
      </p:sp>
      <p:sp>
        <p:nvSpPr>
          <p:cNvPr id="500" name="Google Shape;500;p6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import tensorflow as tf</a:t>
            </a:r>
            <a:br>
              <a:rPr lang="zh-CN" sz="1200">
                <a:latin typeface="Consolas"/>
                <a:ea typeface="Consolas"/>
                <a:cs typeface="Consolas"/>
                <a:sym typeface="Consolas"/>
              </a:rPr>
            </a:br>
            <a:r>
              <a:rPr lang="zh-CN" sz="1200">
                <a:latin typeface="Consolas"/>
                <a:ea typeface="Consolas"/>
                <a:cs typeface="Consolas"/>
                <a:sym typeface="Consolas"/>
              </a:rPr>
              <a:t>x = 2</a:t>
            </a:r>
            <a:br>
              <a:rPr lang="zh-CN" sz="1200">
                <a:latin typeface="Consolas"/>
                <a:ea typeface="Consolas"/>
                <a:cs typeface="Consolas"/>
                <a:sym typeface="Consolas"/>
              </a:rPr>
            </a:br>
            <a:r>
              <a:rPr lang="zh-CN" sz="1200">
                <a:latin typeface="Consolas"/>
                <a:ea typeface="Consolas"/>
                <a:cs typeface="Consolas"/>
                <a:sym typeface="Consolas"/>
              </a:rPr>
              <a:t>y = 3</a:t>
            </a:r>
            <a:br>
              <a:rPr lang="zh-CN" sz="1200">
                <a:latin typeface="Consolas"/>
                <a:ea typeface="Consolas"/>
                <a:cs typeface="Consolas"/>
                <a:sym typeface="Consolas"/>
              </a:rPr>
            </a:br>
            <a:r>
              <a:rPr lang="zh-CN" sz="1200">
                <a:latin typeface="Consolas"/>
                <a:ea typeface="Consolas"/>
                <a:cs typeface="Consolas"/>
                <a:sym typeface="Consolas"/>
              </a:rPr>
              <a:t>op1 = tf.add(x, y)</a:t>
            </a:r>
            <a:br>
              <a:rPr lang="zh-CN" sz="1200">
                <a:latin typeface="Consolas"/>
                <a:ea typeface="Consolas"/>
                <a:cs typeface="Consolas"/>
                <a:sym typeface="Consolas"/>
              </a:rPr>
            </a:br>
            <a:r>
              <a:rPr lang="zh-CN" sz="1200">
                <a:latin typeface="Consolas"/>
                <a:ea typeface="Consolas"/>
                <a:cs typeface="Consolas"/>
                <a:sym typeface="Consolas"/>
              </a:rPr>
              <a:t>op2 = tf.multiply(x, y)</a:t>
            </a:r>
            <a:br>
              <a:rPr lang="zh-CN" sz="1200">
                <a:latin typeface="Consolas"/>
                <a:ea typeface="Consolas"/>
                <a:cs typeface="Consolas"/>
                <a:sym typeface="Consolas"/>
              </a:rPr>
            </a:br>
            <a:r>
              <a:rPr lang="zh-CN" sz="1200">
                <a:latin typeface="Consolas"/>
                <a:ea typeface="Consolas"/>
                <a:cs typeface="Consolas"/>
                <a:sym typeface="Consolas"/>
              </a:rPr>
              <a:t>op3 = tf.pow(op2, op1)</a:t>
            </a:r>
            <a:br>
              <a:rPr lang="zh-CN" sz="1200">
                <a:latin typeface="Consolas"/>
                <a:ea typeface="Consolas"/>
                <a:cs typeface="Consolas"/>
                <a:sym typeface="Consolas"/>
              </a:rPr>
            </a:br>
            <a:r>
              <a:rPr lang="zh-CN" sz="1200">
                <a:latin typeface="Consolas"/>
                <a:ea typeface="Consolas"/>
                <a:cs typeface="Consolas"/>
                <a:sym typeface="Consolas"/>
              </a:rPr>
              <a:t>with tf.Session() as sess:</a:t>
            </a:r>
            <a:br>
              <a:rPr lang="zh-CN" sz="1200">
                <a:latin typeface="Consolas"/>
                <a:ea typeface="Consolas"/>
                <a:cs typeface="Consolas"/>
                <a:sym typeface="Consolas"/>
              </a:rPr>
            </a:br>
            <a:r>
              <a:rPr lang="zh-CN" sz="1200">
                <a:latin typeface="Consolas"/>
                <a:ea typeface="Consolas"/>
                <a:cs typeface="Consolas"/>
                <a:sym typeface="Consolas"/>
              </a:rPr>
              <a:t>	op3 = sess.run(op3)</a:t>
            </a:r>
            <a:endParaRPr sz="1200">
              <a:latin typeface="Consolas"/>
              <a:ea typeface="Consolas"/>
              <a:cs typeface="Consolas"/>
              <a:sym typeface="Consolas"/>
            </a:endParaRPr>
          </a:p>
          <a:p>
            <a:pPr indent="0" lvl="0" marL="0" rtl="0" algn="l">
              <a:lnSpc>
                <a:spcPct val="100000"/>
              </a:lnSpc>
              <a:spcBef>
                <a:spcPts val="1600"/>
              </a:spcBef>
              <a:spcAft>
                <a:spcPts val="0"/>
              </a:spcAft>
              <a:buSzPts val="1400"/>
              <a:buNone/>
            </a:pPr>
            <a:r>
              <a:t/>
            </a:r>
            <a:endParaRPr/>
          </a:p>
        </p:txBody>
      </p:sp>
      <p:pic>
        <p:nvPicPr>
          <p:cNvPr id="501" name="Google Shape;501;p69"/>
          <p:cNvPicPr preferRelativeResize="0"/>
          <p:nvPr/>
        </p:nvPicPr>
        <p:blipFill rotWithShape="1">
          <a:blip r:embed="rId3">
            <a:alphaModFix/>
          </a:blip>
          <a:srcRect b="0" l="0" r="0" t="0"/>
          <a:stretch/>
        </p:blipFill>
        <p:spPr>
          <a:xfrm>
            <a:off x="3662050" y="1466725"/>
            <a:ext cx="5170249" cy="2555424"/>
          </a:xfrm>
          <a:prstGeom prst="rect">
            <a:avLst/>
          </a:prstGeom>
          <a:noFill/>
          <a:ln>
            <a:noFill/>
          </a:ln>
        </p:spPr>
      </p:pic>
      <p:sp>
        <p:nvSpPr>
          <p:cNvPr id="502" name="Google Shape;502;p69"/>
          <p:cNvSpPr txBox="1"/>
          <p:nvPr/>
        </p:nvSpPr>
        <p:spPr>
          <a:xfrm>
            <a:off x="4987588" y="4163350"/>
            <a:ext cx="3115500" cy="3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visualization via Tensorboard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0"/>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Why Computational Graphs ?</a:t>
            </a:r>
            <a:endParaRPr sz="3600"/>
          </a:p>
        </p:txBody>
      </p:sp>
      <p:sp>
        <p:nvSpPr>
          <p:cNvPr id="508" name="Google Shape;508;p70"/>
          <p:cNvSpPr txBox="1"/>
          <p:nvPr>
            <p:ph idx="1" type="body"/>
          </p:nvPr>
        </p:nvSpPr>
        <p:spPr>
          <a:xfrm>
            <a:off x="311700" y="1152475"/>
            <a:ext cx="59961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15000"/>
              </a:lnSpc>
              <a:spcBef>
                <a:spcPts val="0"/>
              </a:spcBef>
              <a:spcAft>
                <a:spcPts val="0"/>
              </a:spcAft>
              <a:buClr>
                <a:srgbClr val="000000"/>
              </a:buClr>
              <a:buSzPts val="1800"/>
              <a:buFont typeface="Georgia"/>
              <a:buAutoNum type="arabicPeriod"/>
            </a:pPr>
            <a:r>
              <a:rPr lang="zh-CN" sz="1800">
                <a:latin typeface="Georgia"/>
                <a:ea typeface="Georgia"/>
                <a:cs typeface="Georgia"/>
                <a:sym typeface="Georgia"/>
              </a:rPr>
              <a:t>Save computation. Only run subgraphs that lead to the values you want to fetch.</a:t>
            </a:r>
            <a:endParaRPr sz="1800">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AutoNum type="arabicPeriod"/>
            </a:pPr>
            <a:r>
              <a:rPr lang="zh-CN" sz="1800">
                <a:latin typeface="Georgia"/>
                <a:ea typeface="Georgia"/>
                <a:cs typeface="Georgia"/>
                <a:sym typeface="Georgia"/>
              </a:rPr>
              <a:t>Break computation into small, differential pieces to facilitate auto-differentiation</a:t>
            </a:r>
            <a:endParaRPr sz="1800">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AutoNum type="arabicPeriod"/>
            </a:pPr>
            <a:r>
              <a:rPr lang="zh-CN" sz="1800">
                <a:latin typeface="Georgia"/>
                <a:ea typeface="Georgia"/>
                <a:cs typeface="Georgia"/>
                <a:sym typeface="Georgia"/>
              </a:rPr>
              <a:t>Facilitate distributed computation, spread the work across multiple CPUs, GPUs, TPUs, or other devices</a:t>
            </a:r>
            <a:endParaRPr sz="1800">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AutoNum type="arabicPeriod"/>
            </a:pPr>
            <a:r>
              <a:rPr lang="zh-CN" sz="1800">
                <a:latin typeface="Georgia"/>
                <a:ea typeface="Georgia"/>
                <a:cs typeface="Georgia"/>
                <a:sym typeface="Georgia"/>
              </a:rPr>
              <a:t>Many common machine learning models are taught and visualized as directed graphs</a:t>
            </a:r>
            <a:endParaRPr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pic>
        <p:nvPicPr>
          <p:cNvPr id="509" name="Google Shape;509;p70"/>
          <p:cNvPicPr preferRelativeResize="0"/>
          <p:nvPr/>
        </p:nvPicPr>
        <p:blipFill rotWithShape="1">
          <a:blip r:embed="rId3">
            <a:alphaModFix/>
          </a:blip>
          <a:srcRect b="0" l="0" r="0" t="0"/>
          <a:stretch/>
        </p:blipFill>
        <p:spPr>
          <a:xfrm>
            <a:off x="6307800" y="1293513"/>
            <a:ext cx="2619350" cy="2747125"/>
          </a:xfrm>
          <a:prstGeom prst="rect">
            <a:avLst/>
          </a:prstGeom>
          <a:noFill/>
          <a:ln>
            <a:noFill/>
          </a:ln>
        </p:spPr>
      </p:pic>
      <p:sp>
        <p:nvSpPr>
          <p:cNvPr id="510" name="Google Shape;510;p70"/>
          <p:cNvSpPr txBox="1"/>
          <p:nvPr/>
        </p:nvSpPr>
        <p:spPr>
          <a:xfrm>
            <a:off x="6037838" y="3964425"/>
            <a:ext cx="3115500" cy="3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CN" sz="1200" u="none" cap="none" strike="noStrike">
                <a:solidFill>
                  <a:srgbClr val="434343"/>
                </a:solidFill>
                <a:latin typeface="Arial"/>
                <a:ea typeface="Arial"/>
                <a:cs typeface="Arial"/>
                <a:sym typeface="Arial"/>
              </a:rPr>
              <a:t>Example from CS 20</a:t>
            </a:r>
            <a:endParaRPr b="0" i="0" sz="1200" u="none" cap="none" strike="noStrike">
              <a:solidFill>
                <a:srgbClr val="434343"/>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1"/>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zh-CN" sz="1800"/>
              <a:t>Why Tensorflow ? </a:t>
            </a:r>
            <a:br>
              <a:rPr lang="zh-CN" sz="1800"/>
            </a:br>
            <a:endParaRPr sz="1800"/>
          </a:p>
          <a:p>
            <a:pPr indent="-342900" lvl="0" marL="457200" rtl="0" algn="l">
              <a:lnSpc>
                <a:spcPct val="100000"/>
              </a:lnSpc>
              <a:spcBef>
                <a:spcPts val="0"/>
              </a:spcBef>
              <a:spcAft>
                <a:spcPts val="0"/>
              </a:spcAft>
              <a:buSzPts val="1800"/>
              <a:buChar char="●"/>
            </a:pPr>
            <a:r>
              <a:rPr lang="zh-CN" sz="1800"/>
              <a:t>Computational Graph and Sessions</a:t>
            </a:r>
            <a:br>
              <a:rPr lang="zh-CN" sz="1800"/>
            </a:br>
            <a:endParaRPr sz="1800"/>
          </a:p>
          <a:p>
            <a:pPr indent="-342900" lvl="0" marL="457200" rtl="0" algn="l">
              <a:lnSpc>
                <a:spcPct val="100000"/>
              </a:lnSpc>
              <a:spcBef>
                <a:spcPts val="0"/>
              </a:spcBef>
              <a:spcAft>
                <a:spcPts val="0"/>
              </a:spcAft>
              <a:buSzPts val="1800"/>
              <a:buChar char="●"/>
            </a:pPr>
            <a:r>
              <a:rPr b="1" lang="zh-CN" sz="1800"/>
              <a:t>Basic Operations in Tensorflow</a:t>
            </a:r>
            <a:br>
              <a:rPr lang="zh-CN" sz="1800"/>
            </a:br>
            <a:endParaRPr sz="1800"/>
          </a:p>
          <a:p>
            <a:pPr indent="-342900" lvl="0" marL="457200" rtl="0" algn="l">
              <a:lnSpc>
                <a:spcPct val="100000"/>
              </a:lnSpc>
              <a:spcBef>
                <a:spcPts val="0"/>
              </a:spcBef>
              <a:spcAft>
                <a:spcPts val="0"/>
              </a:spcAft>
              <a:buSzPts val="1800"/>
              <a:buChar char="●"/>
            </a:pPr>
            <a:r>
              <a:rPr lang="zh-CN" sz="1800"/>
              <a:t>Auto-Diff and Optimizers</a:t>
            </a:r>
            <a:br>
              <a:rPr lang="zh-CN" sz="1800"/>
            </a:br>
            <a:endParaRPr sz="1800"/>
          </a:p>
          <a:p>
            <a:pPr indent="-342900" lvl="0" marL="457200" rtl="0" algn="l">
              <a:lnSpc>
                <a:spcPct val="100000"/>
              </a:lnSpc>
              <a:spcBef>
                <a:spcPts val="0"/>
              </a:spcBef>
              <a:spcAft>
                <a:spcPts val="0"/>
              </a:spcAft>
              <a:buSzPts val="1800"/>
              <a:buChar char="●"/>
            </a:pPr>
            <a:r>
              <a:rPr lang="zh-CN" sz="1800"/>
              <a:t>Visualization</a:t>
            </a:r>
            <a:br>
              <a:rPr lang="zh-CN" sz="1800"/>
            </a:br>
            <a:endParaRPr sz="1800"/>
          </a:p>
          <a:p>
            <a:pPr indent="-342900" lvl="0" marL="457200" rtl="0" algn="l">
              <a:lnSpc>
                <a:spcPct val="100000"/>
              </a:lnSpc>
              <a:spcBef>
                <a:spcPts val="0"/>
              </a:spcBef>
              <a:spcAft>
                <a:spcPts val="0"/>
              </a:spcAft>
              <a:buSzPts val="1800"/>
              <a:buChar char="●"/>
            </a:pPr>
            <a:r>
              <a:rPr lang="zh-CN" sz="1800"/>
              <a:t>Examples</a:t>
            </a:r>
            <a:br>
              <a:rPr lang="zh-CN" sz="1800"/>
            </a:br>
            <a:endParaRPr sz="1800"/>
          </a:p>
          <a:p>
            <a:pPr indent="-342900" lvl="0" marL="457200" rtl="0" algn="l">
              <a:lnSpc>
                <a:spcPct val="100000"/>
              </a:lnSpc>
              <a:spcBef>
                <a:spcPts val="0"/>
              </a:spcBef>
              <a:spcAft>
                <a:spcPts val="0"/>
              </a:spcAft>
              <a:buSzPts val="1800"/>
              <a:buChar char="●"/>
            </a:pPr>
            <a:r>
              <a:rPr lang="zh-CN" sz="1800"/>
              <a:t>Model Management</a:t>
            </a:r>
            <a:endParaRPr sz="1800"/>
          </a:p>
        </p:txBody>
      </p:sp>
      <p:sp>
        <p:nvSpPr>
          <p:cNvPr id="516" name="Google Shape;516;p71"/>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600"/>
              <a:buFont typeface="Arial"/>
              <a:buNone/>
            </a:pPr>
            <a:r>
              <a:rPr b="1" i="0" lang="zh-CN" sz="3600" u="none" cap="none" strike="noStrike">
                <a:solidFill>
                  <a:srgbClr val="000000"/>
                </a:solidFill>
                <a:latin typeface="PT Sans Narrow"/>
                <a:ea typeface="PT Sans Narrow"/>
                <a:cs typeface="PT Sans Narrow"/>
                <a:sym typeface="PT Sans Narrow"/>
              </a:rPr>
              <a:t>Agenda</a:t>
            </a:r>
            <a:endParaRPr b="1" i="0" sz="3600" u="none" cap="none" strike="noStrike">
              <a:solidFill>
                <a:srgbClr val="000000"/>
              </a:solidFill>
              <a:latin typeface="PT Sans Narrow"/>
              <a:ea typeface="PT Sans Narrow"/>
              <a:cs typeface="PT Sans Narrow"/>
              <a:sym typeface="PT Sans Narro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2"/>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Constants</a:t>
            </a:r>
            <a:endParaRPr sz="3600"/>
          </a:p>
        </p:txBody>
      </p:sp>
      <p:sp>
        <p:nvSpPr>
          <p:cNvPr id="522" name="Google Shape;522;p72"/>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import tensorflow as tf</a:t>
            </a:r>
            <a:endParaRPr sz="12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200">
                <a:latin typeface="Consolas"/>
                <a:ea typeface="Consolas"/>
                <a:cs typeface="Consolas"/>
                <a:sym typeface="Consolas"/>
              </a:rPr>
              <a:t>a = tf.constant([2, 2], name=</a:t>
            </a:r>
            <a:r>
              <a:rPr lang="zh-CN" sz="1400">
                <a:latin typeface="Times New Roman"/>
                <a:ea typeface="Times New Roman"/>
                <a:cs typeface="Times New Roman"/>
                <a:sym typeface="Times New Roman"/>
              </a:rPr>
              <a:t>'</a:t>
            </a:r>
            <a:r>
              <a:rPr lang="zh-CN" sz="1200">
                <a:latin typeface="Consolas"/>
                <a:ea typeface="Consolas"/>
                <a:cs typeface="Consolas"/>
                <a:sym typeface="Consolas"/>
              </a:rPr>
              <a:t>a</a:t>
            </a:r>
            <a:r>
              <a:rPr lang="zh-CN" sz="1400">
                <a:latin typeface="Times New Roman"/>
                <a:ea typeface="Times New Roman"/>
                <a:cs typeface="Times New Roman"/>
                <a:sym typeface="Times New Roman"/>
              </a:rPr>
              <a:t>'</a:t>
            </a:r>
            <a:r>
              <a:rPr lang="zh-CN" sz="1200">
                <a:latin typeface="Consolas"/>
                <a:ea typeface="Consolas"/>
                <a:cs typeface="Consolas"/>
                <a:sym typeface="Consolas"/>
              </a:rPr>
              <a:t>)</a:t>
            </a:r>
            <a:br>
              <a:rPr lang="zh-CN" sz="1200">
                <a:latin typeface="Consolas"/>
                <a:ea typeface="Consolas"/>
                <a:cs typeface="Consolas"/>
                <a:sym typeface="Consolas"/>
              </a:rPr>
            </a:br>
            <a:r>
              <a:rPr lang="zh-CN" sz="1200">
                <a:latin typeface="Consolas"/>
                <a:ea typeface="Consolas"/>
                <a:cs typeface="Consolas"/>
                <a:sym typeface="Consolas"/>
              </a:rPr>
              <a:t>b = tf.constant([[0, 1], [2, 3]], name=</a:t>
            </a:r>
            <a:r>
              <a:rPr lang="zh-CN" sz="1400">
                <a:latin typeface="Times New Roman"/>
                <a:ea typeface="Times New Roman"/>
                <a:cs typeface="Times New Roman"/>
                <a:sym typeface="Times New Roman"/>
              </a:rPr>
              <a:t>'</a:t>
            </a:r>
            <a:r>
              <a:rPr lang="zh-CN" sz="1200">
                <a:latin typeface="Consolas"/>
                <a:ea typeface="Consolas"/>
                <a:cs typeface="Consolas"/>
                <a:sym typeface="Consolas"/>
              </a:rPr>
              <a:t>b</a:t>
            </a:r>
            <a:r>
              <a:rPr lang="zh-CN" sz="1400">
                <a:latin typeface="Times New Roman"/>
                <a:ea typeface="Times New Roman"/>
                <a:cs typeface="Times New Roman"/>
                <a:sym typeface="Times New Roman"/>
              </a:rPr>
              <a:t>'</a:t>
            </a:r>
            <a:r>
              <a:rPr lang="zh-CN" sz="1200">
                <a:latin typeface="Consolas"/>
                <a:ea typeface="Consolas"/>
                <a:cs typeface="Consolas"/>
                <a:sym typeface="Consolas"/>
              </a:rPr>
              <a:t>)</a:t>
            </a:r>
            <a:br>
              <a:rPr lang="zh-CN" sz="1200">
                <a:latin typeface="Consolas"/>
                <a:ea typeface="Consolas"/>
                <a:cs typeface="Consolas"/>
                <a:sym typeface="Consolas"/>
              </a:rPr>
            </a:br>
            <a:r>
              <a:rPr lang="zh-CN" sz="1200">
                <a:latin typeface="Consolas"/>
                <a:ea typeface="Consolas"/>
                <a:cs typeface="Consolas"/>
                <a:sym typeface="Consolas"/>
              </a:rPr>
              <a:t>x = tf.multiply(a, b, name='mul')</a:t>
            </a:r>
            <a:endParaRPr sz="12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200">
                <a:latin typeface="Consolas"/>
                <a:ea typeface="Consolas"/>
                <a:cs typeface="Consolas"/>
                <a:sym typeface="Consolas"/>
              </a:rPr>
              <a:t>with tf.Session() as sess:</a:t>
            </a:r>
            <a:br>
              <a:rPr lang="zh-CN" sz="1200">
                <a:latin typeface="Consolas"/>
                <a:ea typeface="Consolas"/>
                <a:cs typeface="Consolas"/>
                <a:sym typeface="Consolas"/>
              </a:rPr>
            </a:br>
            <a:r>
              <a:rPr lang="zh-CN" sz="1200">
                <a:latin typeface="Consolas"/>
                <a:ea typeface="Consolas"/>
                <a:cs typeface="Consolas"/>
                <a:sym typeface="Consolas"/>
              </a:rPr>
              <a:t>	print(sess.run(x))</a:t>
            </a:r>
            <a:endParaRPr sz="1200">
              <a:latin typeface="Consolas"/>
              <a:ea typeface="Consolas"/>
              <a:cs typeface="Consolas"/>
              <a:sym typeface="Consolas"/>
            </a:endParaRPr>
          </a:p>
          <a:p>
            <a:pPr indent="0" lvl="0" marL="0" rtl="0" algn="l">
              <a:lnSpc>
                <a:spcPct val="115000"/>
              </a:lnSpc>
              <a:spcBef>
                <a:spcPts val="1600"/>
              </a:spcBef>
              <a:spcAft>
                <a:spcPts val="0"/>
              </a:spcAft>
              <a:buSzPts val="1400"/>
              <a:buNone/>
            </a:pPr>
            <a:r>
              <a:rPr lang="zh-CN" sz="1400">
                <a:latin typeface="Consolas"/>
                <a:ea typeface="Consolas"/>
                <a:cs typeface="Consolas"/>
                <a:sym typeface="Consolas"/>
              </a:rPr>
              <a:t> &gt;&gt;  [[0 2]</a:t>
            </a:r>
            <a:endParaRPr sz="1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400">
                <a:latin typeface="Consolas"/>
                <a:ea typeface="Consolas"/>
                <a:cs typeface="Consolas"/>
                <a:sym typeface="Consolas"/>
              </a:rPr>
              <a:t>	 [4 6]]</a:t>
            </a:r>
            <a:endParaRPr sz="1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0" rtl="0" algn="l">
              <a:lnSpc>
                <a:spcPct val="100000"/>
              </a:lnSpc>
              <a:spcBef>
                <a:spcPts val="1600"/>
              </a:spcBef>
              <a:spcAft>
                <a:spcPts val="0"/>
              </a:spcAft>
              <a:buSzPts val="14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3"/>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Constant Generators</a:t>
            </a:r>
            <a:endParaRPr sz="3600"/>
          </a:p>
        </p:txBody>
      </p:sp>
      <p:sp>
        <p:nvSpPr>
          <p:cNvPr id="528" name="Google Shape;528;p7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b="1" lang="zh-CN" sz="1400">
                <a:latin typeface="Consolas"/>
                <a:ea typeface="Consolas"/>
                <a:cs typeface="Consolas"/>
                <a:sym typeface="Consolas"/>
              </a:rPr>
              <a:t>tf.zeros</a:t>
            </a:r>
            <a:r>
              <a:rPr lang="zh-CN" sz="1400">
                <a:latin typeface="Consolas"/>
                <a:ea typeface="Consolas"/>
                <a:cs typeface="Consolas"/>
                <a:sym typeface="Consolas"/>
              </a:rPr>
              <a:t>(shape, dtype=tf.float32, name=None)</a:t>
            </a:r>
            <a:endParaRPr sz="14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200">
                <a:latin typeface="Consolas"/>
                <a:ea typeface="Consolas"/>
                <a:cs typeface="Consolas"/>
                <a:sym typeface="Consolas"/>
              </a:rPr>
              <a:t>tf.zeros([2, 3], tf.int32) ==&gt; [[0, 0, 0], [0, 0, 0]]</a:t>
            </a:r>
            <a:endParaRPr sz="12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b="1" lang="zh-CN" sz="1400">
                <a:latin typeface="Consolas"/>
                <a:ea typeface="Consolas"/>
                <a:cs typeface="Consolas"/>
                <a:sym typeface="Consolas"/>
              </a:rPr>
              <a:t>tf.zeros_like</a:t>
            </a:r>
            <a:r>
              <a:rPr lang="zh-CN" sz="1400">
                <a:latin typeface="Consolas"/>
                <a:ea typeface="Consolas"/>
                <a:cs typeface="Consolas"/>
                <a:sym typeface="Consolas"/>
              </a:rPr>
              <a:t>(input_tensor, dtype=None, name=None, optimize=True)</a:t>
            </a:r>
            <a:endParaRPr sz="1400">
              <a:latin typeface="Georgia"/>
              <a:ea typeface="Georgia"/>
              <a:cs typeface="Georgia"/>
              <a:sym typeface="Georgia"/>
            </a:endParaRPr>
          </a:p>
          <a:p>
            <a:pPr indent="0" lvl="0" marL="0" rtl="0" algn="l">
              <a:lnSpc>
                <a:spcPct val="115000"/>
              </a:lnSpc>
              <a:spcBef>
                <a:spcPts val="1600"/>
              </a:spcBef>
              <a:spcAft>
                <a:spcPts val="0"/>
              </a:spcAft>
              <a:buSzPts val="1400"/>
              <a:buNone/>
            </a:pPr>
            <a:r>
              <a:rPr lang="zh-CN" sz="1200">
                <a:latin typeface="Consolas"/>
                <a:ea typeface="Consolas"/>
                <a:cs typeface="Consolas"/>
                <a:sym typeface="Consolas"/>
              </a:rPr>
              <a:t># input_tensor is [[0, 1], [2, 3], [4, 5]]</a:t>
            </a:r>
            <a:endParaRPr sz="1200">
              <a:latin typeface="Consolas"/>
              <a:ea typeface="Consolas"/>
              <a:cs typeface="Consolas"/>
              <a:sym typeface="Consolas"/>
            </a:endParaRPr>
          </a:p>
          <a:p>
            <a:pPr indent="0" lvl="0" marL="0" rtl="0" algn="l">
              <a:lnSpc>
                <a:spcPct val="115000"/>
              </a:lnSpc>
              <a:spcBef>
                <a:spcPts val="1600"/>
              </a:spcBef>
              <a:spcAft>
                <a:spcPts val="0"/>
              </a:spcAft>
              <a:buSzPts val="1400"/>
              <a:buNone/>
            </a:pPr>
            <a:r>
              <a:rPr lang="zh-CN" sz="1200">
                <a:latin typeface="Consolas"/>
                <a:ea typeface="Consolas"/>
                <a:cs typeface="Consolas"/>
                <a:sym typeface="Consolas"/>
              </a:rPr>
              <a:t>tf.zeros_like(input_tensor) ==&gt; [[0, 0], [0, 0], [0, 0]]</a:t>
            </a:r>
            <a:endParaRPr sz="1200">
              <a:latin typeface="Consolas"/>
              <a:ea typeface="Consolas"/>
              <a:cs typeface="Consolas"/>
              <a:sym typeface="Consolas"/>
            </a:endParaRPr>
          </a:p>
          <a:p>
            <a:pPr indent="0" lvl="0" marL="0" rtl="0" algn="l">
              <a:lnSpc>
                <a:spcPct val="115000"/>
              </a:lnSpc>
              <a:spcBef>
                <a:spcPts val="1600"/>
              </a:spcBef>
              <a:spcAft>
                <a:spcPts val="0"/>
              </a:spcAft>
              <a:buSzPts val="1400"/>
              <a:buNone/>
            </a:pPr>
            <a:r>
              <a:rPr b="1" lang="zh-CN" sz="1400">
                <a:latin typeface="Consolas"/>
                <a:ea typeface="Consolas"/>
                <a:cs typeface="Consolas"/>
                <a:sym typeface="Consolas"/>
              </a:rPr>
              <a:t>tf.ones</a:t>
            </a:r>
            <a:r>
              <a:rPr lang="zh-CN" sz="1400">
                <a:latin typeface="Consolas"/>
                <a:ea typeface="Consolas"/>
                <a:cs typeface="Consolas"/>
                <a:sym typeface="Consolas"/>
              </a:rPr>
              <a:t>(shape, dtype=tf.float32, name=None)</a:t>
            </a:r>
            <a:endParaRPr sz="1400">
              <a:latin typeface="Consolas"/>
              <a:ea typeface="Consolas"/>
              <a:cs typeface="Consolas"/>
              <a:sym typeface="Consolas"/>
            </a:endParaRPr>
          </a:p>
          <a:p>
            <a:pPr indent="0" lvl="0" marL="0" rtl="0" algn="l">
              <a:lnSpc>
                <a:spcPct val="115000"/>
              </a:lnSpc>
              <a:spcBef>
                <a:spcPts val="1600"/>
              </a:spcBef>
              <a:spcAft>
                <a:spcPts val="0"/>
              </a:spcAft>
              <a:buSzPts val="1400"/>
              <a:buNone/>
            </a:pPr>
            <a:r>
              <a:rPr b="1" lang="zh-CN" sz="1400">
                <a:latin typeface="Consolas"/>
                <a:ea typeface="Consolas"/>
                <a:cs typeface="Consolas"/>
                <a:sym typeface="Consolas"/>
              </a:rPr>
              <a:t>tf.fill</a:t>
            </a:r>
            <a:r>
              <a:rPr lang="zh-CN" sz="1400">
                <a:latin typeface="Consolas"/>
                <a:ea typeface="Consolas"/>
                <a:cs typeface="Consolas"/>
                <a:sym typeface="Consolas"/>
              </a:rPr>
              <a:t>(dims, value, name=None) </a:t>
            </a:r>
            <a:endParaRPr sz="1400">
              <a:latin typeface="Consolas"/>
              <a:ea typeface="Consolas"/>
              <a:cs typeface="Consolas"/>
              <a:sym typeface="Consolas"/>
            </a:endParaRPr>
          </a:p>
          <a:p>
            <a:pPr indent="0" lvl="0" marL="0" rtl="0" algn="l">
              <a:lnSpc>
                <a:spcPct val="115000"/>
              </a:lnSpc>
              <a:spcBef>
                <a:spcPts val="1600"/>
              </a:spcBef>
              <a:spcAft>
                <a:spcPts val="0"/>
              </a:spcAft>
              <a:buSzPts val="1400"/>
              <a:buNone/>
            </a:pPr>
            <a:r>
              <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t/>
            </a:r>
            <a:endParaRPr sz="14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4"/>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Random Constant Generators</a:t>
            </a:r>
            <a:endParaRPr sz="3600"/>
          </a:p>
        </p:txBody>
      </p:sp>
      <p:sp>
        <p:nvSpPr>
          <p:cNvPr id="534" name="Google Shape;534;p7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800">
                <a:latin typeface="Consolas"/>
                <a:ea typeface="Consolas"/>
                <a:cs typeface="Consolas"/>
                <a:sym typeface="Consolas"/>
              </a:rPr>
              <a:t>tf.random_normal</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800">
                <a:latin typeface="Consolas"/>
                <a:ea typeface="Consolas"/>
                <a:cs typeface="Consolas"/>
                <a:sym typeface="Consolas"/>
              </a:rPr>
              <a:t>tf.truncated_normal</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800">
                <a:latin typeface="Consolas"/>
                <a:ea typeface="Consolas"/>
                <a:cs typeface="Consolas"/>
                <a:sym typeface="Consolas"/>
              </a:rPr>
              <a:t>tf.random_uniform</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800">
                <a:latin typeface="Consolas"/>
                <a:ea typeface="Consolas"/>
                <a:cs typeface="Consolas"/>
                <a:sym typeface="Consolas"/>
              </a:rPr>
              <a:t>tf.random_shuffle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800">
                <a:latin typeface="Consolas"/>
                <a:ea typeface="Consolas"/>
                <a:cs typeface="Consolas"/>
                <a:sym typeface="Consolas"/>
              </a:rPr>
              <a:t>tf.random_crop</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800">
                <a:latin typeface="Consolas"/>
                <a:ea typeface="Consolas"/>
                <a:cs typeface="Consolas"/>
                <a:sym typeface="Consolas"/>
              </a:rPr>
              <a:t>tf.multinomial</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800">
                <a:latin typeface="Consolas"/>
                <a:ea typeface="Consolas"/>
                <a:cs typeface="Consolas"/>
                <a:sym typeface="Consolas"/>
              </a:rPr>
              <a:t>tf.random_gamma</a:t>
            </a:r>
            <a:endParaRPr b="1"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5"/>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a:t>TF DType Vs Numpy</a:t>
            </a:r>
            <a:endParaRPr/>
          </a:p>
        </p:txBody>
      </p:sp>
      <p:sp>
        <p:nvSpPr>
          <p:cNvPr id="540" name="Google Shape;540;p7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400">
                <a:latin typeface="Georgia"/>
                <a:ea typeface="Georgia"/>
                <a:cs typeface="Georgia"/>
                <a:sym typeface="Georgia"/>
              </a:rPr>
              <a:t>TensorFlow integrates seamlessly with NumPy</a:t>
            </a:r>
            <a:endParaRPr sz="14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200">
                <a:latin typeface="Consolas"/>
                <a:ea typeface="Consolas"/>
                <a:cs typeface="Consolas"/>
                <a:sym typeface="Consolas"/>
              </a:rPr>
              <a:t>tf.int32 == np.int32 			# ⇒ True</a:t>
            </a:r>
            <a:endParaRPr sz="12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1400">
                <a:latin typeface="Georgia"/>
                <a:ea typeface="Georgia"/>
                <a:cs typeface="Georgia"/>
                <a:sym typeface="Georgia"/>
              </a:rPr>
              <a:t>Can pass numpy types to TensorFlow ops</a:t>
            </a:r>
            <a:endParaRPr>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200">
                <a:latin typeface="Consolas"/>
                <a:ea typeface="Consolas"/>
                <a:cs typeface="Consolas"/>
                <a:sym typeface="Consolas"/>
              </a:rPr>
              <a:t>tf.ones([2, 2], </a:t>
            </a:r>
            <a:r>
              <a:rPr b="1" lang="zh-CN" sz="1200">
                <a:latin typeface="Consolas"/>
                <a:ea typeface="Consolas"/>
                <a:cs typeface="Consolas"/>
                <a:sym typeface="Consolas"/>
              </a:rPr>
              <a:t>np.float32</a:t>
            </a:r>
            <a:r>
              <a:rPr lang="zh-CN" sz="1200">
                <a:latin typeface="Consolas"/>
                <a:ea typeface="Consolas"/>
                <a:cs typeface="Consolas"/>
                <a:sym typeface="Consolas"/>
              </a:rPr>
              <a:t>) 	# ⇒ [[1.0 1.0], [1.0 1.0]]</a:t>
            </a:r>
            <a:endParaRPr sz="12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1400">
                <a:latin typeface="Georgia"/>
                <a:ea typeface="Georgia"/>
                <a:cs typeface="Georgia"/>
                <a:sym typeface="Georgia"/>
              </a:rPr>
              <a:t>For  </a:t>
            </a:r>
            <a:r>
              <a:rPr b="1" lang="zh-CN" sz="1400">
                <a:latin typeface="Consolas"/>
                <a:ea typeface="Consolas"/>
                <a:cs typeface="Consolas"/>
                <a:sym typeface="Consolas"/>
              </a:rPr>
              <a:t>tf.Session.run(fetches)</a:t>
            </a:r>
            <a:r>
              <a:rPr lang="zh-CN" sz="1400">
                <a:latin typeface="Georgia"/>
                <a:ea typeface="Georgia"/>
                <a:cs typeface="Georgia"/>
                <a:sym typeface="Georgia"/>
              </a:rPr>
              <a:t>: if the requested fetch is a Tensor , output will be a NumPy ndarray.</a:t>
            </a:r>
            <a:endParaRPr sz="14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400">
                <a:latin typeface="Consolas"/>
                <a:ea typeface="Consolas"/>
                <a:cs typeface="Consolas"/>
                <a:sym typeface="Consolas"/>
              </a:rPr>
              <a:t>sess = tf.Session()</a:t>
            </a:r>
            <a:endParaRPr sz="1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400">
                <a:latin typeface="Consolas"/>
                <a:ea typeface="Consolas"/>
                <a:cs typeface="Consolas"/>
                <a:sym typeface="Consolas"/>
              </a:rPr>
              <a:t>a = tf.zeros([2, 3], np.int32)</a:t>
            </a:r>
            <a:endParaRPr sz="1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400">
                <a:latin typeface="Consolas"/>
                <a:ea typeface="Consolas"/>
                <a:cs typeface="Consolas"/>
                <a:sym typeface="Consolas"/>
              </a:rPr>
              <a:t>print(type(a))  			</a:t>
            </a:r>
            <a:endParaRPr sz="1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400">
                <a:highlight>
                  <a:srgbClr val="78909C"/>
                </a:highlight>
                <a:latin typeface="Consolas"/>
                <a:ea typeface="Consolas"/>
                <a:cs typeface="Consolas"/>
                <a:sym typeface="Consolas"/>
              </a:rPr>
              <a:t>a = sess.run(a)</a:t>
            </a:r>
            <a:r>
              <a:rPr lang="zh-CN" sz="1400">
                <a:latin typeface="Consolas"/>
                <a:ea typeface="Consolas"/>
                <a:cs typeface="Consolas"/>
                <a:sym typeface="Consolas"/>
              </a:rPr>
              <a:t> 			&lt;&lt;&lt;&lt; Avoid doing this. Use </a:t>
            </a:r>
            <a:r>
              <a:rPr lang="zh-CN" sz="1400">
                <a:highlight>
                  <a:srgbClr val="78909C"/>
                </a:highlight>
                <a:latin typeface="Consolas"/>
                <a:ea typeface="Consolas"/>
                <a:cs typeface="Consolas"/>
                <a:sym typeface="Consolas"/>
              </a:rPr>
              <a:t>a_out = sess.run(a)</a:t>
            </a:r>
            <a:endParaRPr sz="1400">
              <a:highlight>
                <a:srgbClr val="78909C"/>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400">
                <a:latin typeface="Consolas"/>
                <a:ea typeface="Consolas"/>
                <a:cs typeface="Consolas"/>
                <a:sym typeface="Consolas"/>
              </a:rPr>
              <a:t>print(type(a))  			</a:t>
            </a:r>
            <a:endParaRPr sz="1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4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nvSpPr>
        <p:spPr>
          <a:xfrm>
            <a:off x="233775" y="152614"/>
            <a:ext cx="69606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accent1"/>
              </a:buClr>
              <a:buSzPts val="2700"/>
              <a:buFont typeface="PT Sans Narrow"/>
              <a:buNone/>
            </a:pPr>
            <a:r>
              <a:rPr b="1" i="0" lang="zh-CN" sz="2700" u="none" cap="none" strike="noStrike">
                <a:solidFill>
                  <a:srgbClr val="333333"/>
                </a:solidFill>
                <a:highlight>
                  <a:srgbClr val="FFFFFF"/>
                </a:highlight>
                <a:latin typeface="PT Sans Narrow"/>
                <a:ea typeface="PT Sans Narrow"/>
                <a:cs typeface="PT Sans Narrow"/>
                <a:sym typeface="PT Sans Narrow"/>
              </a:rPr>
              <a:t>Interviews with AI Leaders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pic>
        <p:nvPicPr>
          <p:cNvPr id="147" name="Google Shape;147;p22"/>
          <p:cNvPicPr preferRelativeResize="0"/>
          <p:nvPr/>
        </p:nvPicPr>
        <p:blipFill rotWithShape="1">
          <a:blip r:embed="rId3">
            <a:alphaModFix/>
          </a:blip>
          <a:srcRect b="0" l="0" r="0" t="0"/>
          <a:stretch/>
        </p:blipFill>
        <p:spPr>
          <a:xfrm>
            <a:off x="1709981" y="1036425"/>
            <a:ext cx="1318294" cy="1318294"/>
          </a:xfrm>
          <a:prstGeom prst="rect">
            <a:avLst/>
          </a:prstGeom>
          <a:noFill/>
          <a:ln>
            <a:noFill/>
          </a:ln>
        </p:spPr>
      </p:pic>
      <p:sp>
        <p:nvSpPr>
          <p:cNvPr id="148" name="Google Shape;148;p22"/>
          <p:cNvSpPr txBox="1"/>
          <p:nvPr/>
        </p:nvSpPr>
        <p:spPr>
          <a:xfrm>
            <a:off x="1551900" y="2341575"/>
            <a:ext cx="1622400" cy="408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Dr. Pan Yaozhang</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lang="zh-CN" sz="1100"/>
              <a:t>Head of </a:t>
            </a:r>
            <a:r>
              <a:rPr b="0" i="0" lang="zh-CN" sz="1100" u="none" cap="none" strike="noStrike">
                <a:solidFill>
                  <a:srgbClr val="000000"/>
                </a:solidFill>
                <a:latin typeface="Arial"/>
                <a:ea typeface="Arial"/>
                <a:cs typeface="Arial"/>
                <a:sym typeface="Arial"/>
              </a:rPr>
              <a:t>Data Science  Shopee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49" name="Google Shape;149;p22"/>
          <p:cNvPicPr preferRelativeResize="0"/>
          <p:nvPr/>
        </p:nvPicPr>
        <p:blipFill rotWithShape="1">
          <a:blip r:embed="rId4">
            <a:alphaModFix/>
          </a:blip>
          <a:srcRect b="0" l="0" r="0" t="0"/>
          <a:stretch/>
        </p:blipFill>
        <p:spPr>
          <a:xfrm>
            <a:off x="5098894" y="1036425"/>
            <a:ext cx="1464369" cy="1318293"/>
          </a:xfrm>
          <a:prstGeom prst="rect">
            <a:avLst/>
          </a:prstGeom>
          <a:noFill/>
          <a:ln>
            <a:noFill/>
          </a:ln>
        </p:spPr>
      </p:pic>
      <p:sp>
        <p:nvSpPr>
          <p:cNvPr id="150" name="Google Shape;150;p22"/>
          <p:cNvSpPr txBox="1"/>
          <p:nvPr/>
        </p:nvSpPr>
        <p:spPr>
          <a:xfrm>
            <a:off x="5071050" y="2370881"/>
            <a:ext cx="1492200" cy="5994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Dr. Miao Weimin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CEO</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CriAT</a:t>
            </a:r>
            <a:endParaRPr b="0" i="0" sz="1100" u="none" cap="none" strike="noStrike">
              <a:solidFill>
                <a:srgbClr val="000000"/>
              </a:solidFill>
              <a:latin typeface="Arial"/>
              <a:ea typeface="Arial"/>
              <a:cs typeface="Arial"/>
              <a:sym typeface="Arial"/>
            </a:endParaRPr>
          </a:p>
        </p:txBody>
      </p:sp>
      <p:pic>
        <p:nvPicPr>
          <p:cNvPr id="151" name="Google Shape;151;p22"/>
          <p:cNvPicPr preferRelativeResize="0"/>
          <p:nvPr/>
        </p:nvPicPr>
        <p:blipFill rotWithShape="1">
          <a:blip r:embed="rId5">
            <a:alphaModFix/>
          </a:blip>
          <a:srcRect b="0" l="0" r="0" t="0"/>
          <a:stretch/>
        </p:blipFill>
        <p:spPr>
          <a:xfrm>
            <a:off x="1709981" y="2934356"/>
            <a:ext cx="1318294" cy="1425187"/>
          </a:xfrm>
          <a:prstGeom prst="rect">
            <a:avLst/>
          </a:prstGeom>
          <a:noFill/>
          <a:ln>
            <a:noFill/>
          </a:ln>
        </p:spPr>
      </p:pic>
      <p:sp>
        <p:nvSpPr>
          <p:cNvPr id="152" name="Google Shape;152;p22"/>
          <p:cNvSpPr txBox="1"/>
          <p:nvPr/>
        </p:nvSpPr>
        <p:spPr>
          <a:xfrm>
            <a:off x="1653038" y="4498088"/>
            <a:ext cx="1375200" cy="408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Dr. Wen Yonggang</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Associate Professor</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NTU</a:t>
            </a:r>
            <a:endParaRPr b="0" i="0" sz="1100" u="none" cap="none" strike="noStrike">
              <a:solidFill>
                <a:srgbClr val="000000"/>
              </a:solidFill>
              <a:latin typeface="Arial"/>
              <a:ea typeface="Arial"/>
              <a:cs typeface="Arial"/>
              <a:sym typeface="Arial"/>
            </a:endParaRPr>
          </a:p>
        </p:txBody>
      </p:sp>
      <p:pic>
        <p:nvPicPr>
          <p:cNvPr id="153" name="Google Shape;153;p22"/>
          <p:cNvPicPr preferRelativeResize="0"/>
          <p:nvPr/>
        </p:nvPicPr>
        <p:blipFill rotWithShape="1">
          <a:blip r:embed="rId6">
            <a:alphaModFix/>
          </a:blip>
          <a:srcRect b="0" l="0" r="0" t="0"/>
          <a:stretch/>
        </p:blipFill>
        <p:spPr>
          <a:xfrm>
            <a:off x="5141250" y="2934357"/>
            <a:ext cx="1422018" cy="1425187"/>
          </a:xfrm>
          <a:prstGeom prst="rect">
            <a:avLst/>
          </a:prstGeom>
          <a:noFill/>
          <a:ln>
            <a:noFill/>
          </a:ln>
        </p:spPr>
      </p:pic>
      <p:sp>
        <p:nvSpPr>
          <p:cNvPr id="154" name="Google Shape;154;p22"/>
          <p:cNvSpPr txBox="1"/>
          <p:nvPr/>
        </p:nvSpPr>
        <p:spPr>
          <a:xfrm>
            <a:off x="5098922" y="4489350"/>
            <a:ext cx="1464300" cy="4740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Dr. Li Guangda</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CTO</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zh-CN" sz="1100" u="none" cap="none" strike="noStrike">
                <a:solidFill>
                  <a:srgbClr val="000000"/>
                </a:solidFill>
                <a:latin typeface="Arial"/>
                <a:ea typeface="Arial"/>
                <a:cs typeface="Arial"/>
                <a:sym typeface="Arial"/>
              </a:rPr>
              <a:t>Visenze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6"/>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Use TF DType  if Possible</a:t>
            </a:r>
            <a:endParaRPr sz="3600"/>
          </a:p>
        </p:txBody>
      </p:sp>
      <p:sp>
        <p:nvSpPr>
          <p:cNvPr id="546" name="Google Shape;546;p76"/>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15000"/>
              </a:lnSpc>
              <a:spcBef>
                <a:spcPts val="0"/>
              </a:spcBef>
              <a:spcAft>
                <a:spcPts val="0"/>
              </a:spcAft>
              <a:buClr>
                <a:srgbClr val="000000"/>
              </a:buClr>
              <a:buSzPts val="1800"/>
              <a:buFont typeface="Georgia"/>
              <a:buChar char="●"/>
            </a:pPr>
            <a:r>
              <a:rPr lang="zh-CN" sz="1800">
                <a:latin typeface="Georgia"/>
                <a:ea typeface="Georgia"/>
                <a:cs typeface="Georgia"/>
                <a:sym typeface="Georgia"/>
              </a:rPr>
              <a:t>Python native types: TensorFlow has to infer Python type</a:t>
            </a:r>
            <a:br>
              <a:rPr lang="zh-CN" sz="1800">
                <a:latin typeface="Georgia"/>
                <a:ea typeface="Georgia"/>
                <a:cs typeface="Georgia"/>
                <a:sym typeface="Georgia"/>
              </a:rPr>
            </a:br>
            <a:endParaRPr sz="1800">
              <a:latin typeface="Georgia"/>
              <a:ea typeface="Georgia"/>
              <a:cs typeface="Georgia"/>
              <a:sym typeface="Georgia"/>
            </a:endParaRPr>
          </a:p>
          <a:p>
            <a:pPr indent="-342900" lvl="0" marL="457200" rtl="0" algn="l">
              <a:lnSpc>
                <a:spcPct val="115000"/>
              </a:lnSpc>
              <a:spcBef>
                <a:spcPts val="0"/>
              </a:spcBef>
              <a:spcAft>
                <a:spcPts val="0"/>
              </a:spcAft>
              <a:buClr>
                <a:srgbClr val="000000"/>
              </a:buClr>
              <a:buSzPts val="1800"/>
              <a:buFont typeface="Georgia"/>
              <a:buChar char="●"/>
            </a:pPr>
            <a:r>
              <a:rPr lang="zh-CN" sz="1800">
                <a:latin typeface="Georgia"/>
                <a:ea typeface="Georgia"/>
                <a:cs typeface="Georgia"/>
                <a:sym typeface="Georgia"/>
              </a:rPr>
              <a:t>NumPy arrays: NumPy is not GPU compatible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7"/>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Why Constants are NOT Good Enough?</a:t>
            </a:r>
            <a:endParaRPr sz="3600"/>
          </a:p>
        </p:txBody>
      </p:sp>
      <p:sp>
        <p:nvSpPr>
          <p:cNvPr id="552" name="Google Shape;552;p7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SzPts val="1400"/>
              <a:buNone/>
            </a:pPr>
            <a:r>
              <a:t/>
            </a:r>
            <a:endParaRPr b="1" sz="1800">
              <a:solidFill>
                <a:srgbClr val="FF0000"/>
              </a:solidFill>
              <a:latin typeface="Georgia"/>
              <a:ea typeface="Georgia"/>
              <a:cs typeface="Georgia"/>
              <a:sym typeface="Georgia"/>
            </a:endParaRPr>
          </a:p>
          <a:p>
            <a:pPr indent="0" lvl="0" marL="0" rtl="0" algn="ctr">
              <a:lnSpc>
                <a:spcPct val="115000"/>
              </a:lnSpc>
              <a:spcBef>
                <a:spcPts val="1600"/>
              </a:spcBef>
              <a:spcAft>
                <a:spcPts val="0"/>
              </a:spcAft>
              <a:buSzPts val="1400"/>
              <a:buNone/>
            </a:pPr>
            <a:r>
              <a:t/>
            </a:r>
            <a:endParaRPr b="1" sz="1800">
              <a:solidFill>
                <a:srgbClr val="FF0000"/>
              </a:solidFill>
              <a:latin typeface="Georgia"/>
              <a:ea typeface="Georgia"/>
              <a:cs typeface="Georgia"/>
              <a:sym typeface="Georgia"/>
            </a:endParaRPr>
          </a:p>
          <a:p>
            <a:pPr indent="0" lvl="0" marL="0" rtl="0" algn="ctr">
              <a:lnSpc>
                <a:spcPct val="115000"/>
              </a:lnSpc>
              <a:spcBef>
                <a:spcPts val="1600"/>
              </a:spcBef>
              <a:spcAft>
                <a:spcPts val="0"/>
              </a:spcAft>
              <a:buClr>
                <a:schemeClr val="dk1"/>
              </a:buClr>
              <a:buSzPts val="1100"/>
              <a:buFont typeface="Arial"/>
              <a:buNone/>
            </a:pPr>
            <a:r>
              <a:rPr b="1" lang="zh-CN" sz="1800">
                <a:solidFill>
                  <a:srgbClr val="FF0000"/>
                </a:solidFill>
                <a:latin typeface="Georgia"/>
                <a:ea typeface="Georgia"/>
                <a:cs typeface="Georgia"/>
                <a:sym typeface="Georgia"/>
              </a:rPr>
              <a:t>Constants are stored in the graph definition</a:t>
            </a:r>
            <a:endParaRPr b="1" sz="1800">
              <a:solidFill>
                <a:srgbClr val="FF0000"/>
              </a:solidFill>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b="1">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78"/>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t/>
            </a:r>
            <a:endParaRPr/>
          </a:p>
        </p:txBody>
      </p:sp>
      <p:sp>
        <p:nvSpPr>
          <p:cNvPr id="558" name="Google Shape;558;p78"/>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400">
                <a:latin typeface="Consolas"/>
                <a:ea typeface="Consolas"/>
                <a:cs typeface="Consolas"/>
                <a:sym typeface="Consolas"/>
              </a:rPr>
              <a:t>my_const = tf.constant([1.0, 2.0], name="my_const")</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400">
                <a:latin typeface="Consolas"/>
                <a:ea typeface="Consolas"/>
                <a:cs typeface="Consolas"/>
                <a:sym typeface="Consolas"/>
              </a:rPr>
              <a:t>with tf.Session() as sess:</a:t>
            </a:r>
            <a:br>
              <a:rPr lang="zh-CN" sz="1400">
                <a:latin typeface="Consolas"/>
                <a:ea typeface="Consolas"/>
                <a:cs typeface="Consolas"/>
                <a:sym typeface="Consolas"/>
              </a:rPr>
            </a:br>
            <a:r>
              <a:rPr lang="zh-CN" sz="1400">
                <a:latin typeface="Consolas"/>
                <a:ea typeface="Consolas"/>
                <a:cs typeface="Consolas"/>
                <a:sym typeface="Consolas"/>
              </a:rPr>
              <a:t>	print(sess.graph.as_graph_def())</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t/>
            </a:r>
            <a:endParaRPr sz="14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pic>
        <p:nvPicPr>
          <p:cNvPr id="559" name="Google Shape;559;p78"/>
          <p:cNvPicPr preferRelativeResize="0"/>
          <p:nvPr/>
        </p:nvPicPr>
        <p:blipFill rotWithShape="1">
          <a:blip r:embed="rId3">
            <a:alphaModFix/>
          </a:blip>
          <a:srcRect b="0" l="0" r="0" t="0"/>
          <a:stretch/>
        </p:blipFill>
        <p:spPr>
          <a:xfrm>
            <a:off x="2752350" y="2451900"/>
            <a:ext cx="3639299" cy="1933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9"/>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Variables</a:t>
            </a:r>
            <a:endParaRPr sz="3600"/>
          </a:p>
        </p:txBody>
      </p:sp>
      <p:sp>
        <p:nvSpPr>
          <p:cNvPr id="565" name="Google Shape;565;p7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400"/>
              <a:buNone/>
            </a:pPr>
            <a:r>
              <a:rPr lang="zh-CN" sz="1200">
                <a:latin typeface="Consolas"/>
                <a:ea typeface="Consolas"/>
                <a:cs typeface="Consolas"/>
                <a:sym typeface="Consolas"/>
              </a:rPr>
              <a:t># create variables with tf.Variable</a:t>
            </a:r>
            <a:endParaRPr sz="1200">
              <a:latin typeface="Consolas"/>
              <a:ea typeface="Consolas"/>
              <a:cs typeface="Consolas"/>
              <a:sym typeface="Consolas"/>
            </a:endParaRPr>
          </a:p>
          <a:p>
            <a:pPr indent="0" lvl="0" marL="0" rtl="0" algn="l">
              <a:lnSpc>
                <a:spcPct val="115000"/>
              </a:lnSpc>
              <a:spcBef>
                <a:spcPts val="0"/>
              </a:spcBef>
              <a:spcAft>
                <a:spcPts val="0"/>
              </a:spcAft>
              <a:buSzPts val="1400"/>
              <a:buNone/>
            </a:pPr>
            <a:r>
              <a:rPr lang="zh-CN" sz="1200">
                <a:latin typeface="Consolas"/>
                <a:ea typeface="Consolas"/>
                <a:cs typeface="Consolas"/>
                <a:sym typeface="Consolas"/>
              </a:rPr>
              <a:t>s = tf.Variable(2, name="scalar") </a:t>
            </a:r>
            <a:endParaRPr sz="1200">
              <a:latin typeface="Consolas"/>
              <a:ea typeface="Consolas"/>
              <a:cs typeface="Consolas"/>
              <a:sym typeface="Consolas"/>
            </a:endParaRPr>
          </a:p>
          <a:p>
            <a:pPr indent="0" lvl="0" marL="0" rtl="0" algn="l">
              <a:lnSpc>
                <a:spcPct val="115000"/>
              </a:lnSpc>
              <a:spcBef>
                <a:spcPts val="0"/>
              </a:spcBef>
              <a:spcAft>
                <a:spcPts val="0"/>
              </a:spcAft>
              <a:buSzPts val="1400"/>
              <a:buNone/>
            </a:pPr>
            <a:r>
              <a:rPr lang="zh-CN" sz="1200">
                <a:latin typeface="Consolas"/>
                <a:ea typeface="Consolas"/>
                <a:cs typeface="Consolas"/>
                <a:sym typeface="Consolas"/>
              </a:rPr>
              <a:t>m = tf.Variable([[0, 1], [2, 3]], name="matrix") </a:t>
            </a:r>
            <a:endParaRPr sz="1200">
              <a:latin typeface="Consolas"/>
              <a:ea typeface="Consolas"/>
              <a:cs typeface="Consolas"/>
              <a:sym typeface="Consolas"/>
            </a:endParaRPr>
          </a:p>
          <a:p>
            <a:pPr indent="0" lvl="0" marL="0" rtl="0" algn="l">
              <a:lnSpc>
                <a:spcPct val="115000"/>
              </a:lnSpc>
              <a:spcBef>
                <a:spcPts val="0"/>
              </a:spcBef>
              <a:spcAft>
                <a:spcPts val="0"/>
              </a:spcAft>
              <a:buSzPts val="1400"/>
              <a:buNone/>
            </a:pPr>
            <a:r>
              <a:rPr lang="zh-CN" sz="1200">
                <a:latin typeface="Consolas"/>
                <a:ea typeface="Consolas"/>
                <a:cs typeface="Consolas"/>
                <a:sym typeface="Consolas"/>
              </a:rPr>
              <a:t>W = tf.Variable(tf.zeros([784,10]))</a:t>
            </a:r>
            <a:endParaRPr sz="1200">
              <a:latin typeface="Consolas"/>
              <a:ea typeface="Consolas"/>
              <a:cs typeface="Consolas"/>
              <a:sym typeface="Consolas"/>
            </a:endParaRPr>
          </a:p>
          <a:p>
            <a:pPr indent="0" lvl="0" marL="0" rtl="0" algn="l">
              <a:lnSpc>
                <a:spcPct val="115000"/>
              </a:lnSpc>
              <a:spcBef>
                <a:spcPts val="0"/>
              </a:spcBef>
              <a:spcAft>
                <a:spcPts val="0"/>
              </a:spcAft>
              <a:buSzPts val="1400"/>
              <a:buNone/>
            </a:pPr>
            <a:r>
              <a:t/>
            </a:r>
            <a:endParaRPr sz="1200">
              <a:latin typeface="Consolas"/>
              <a:ea typeface="Consolas"/>
              <a:cs typeface="Consolas"/>
              <a:sym typeface="Consolas"/>
            </a:endParaRPr>
          </a:p>
          <a:p>
            <a:pPr indent="0" lvl="0" marL="0" rtl="0" algn="l">
              <a:lnSpc>
                <a:spcPct val="115000"/>
              </a:lnSpc>
              <a:spcBef>
                <a:spcPts val="0"/>
              </a:spcBef>
              <a:spcAft>
                <a:spcPts val="0"/>
              </a:spcAft>
              <a:buSzPts val="1400"/>
              <a:buNone/>
            </a:pPr>
            <a:r>
              <a:rPr lang="zh-CN" sz="1200">
                <a:latin typeface="Consolas"/>
                <a:ea typeface="Consolas"/>
                <a:cs typeface="Consolas"/>
                <a:sym typeface="Consolas"/>
              </a:rPr>
              <a:t># create variables with tf.get_variable</a:t>
            </a:r>
            <a:endParaRPr sz="1200">
              <a:latin typeface="Consolas"/>
              <a:ea typeface="Consolas"/>
              <a:cs typeface="Consolas"/>
              <a:sym typeface="Consolas"/>
            </a:endParaRPr>
          </a:p>
          <a:p>
            <a:pPr indent="0" lvl="0" marL="0" rtl="0" algn="l">
              <a:lnSpc>
                <a:spcPct val="115000"/>
              </a:lnSpc>
              <a:spcBef>
                <a:spcPts val="0"/>
              </a:spcBef>
              <a:spcAft>
                <a:spcPts val="0"/>
              </a:spcAft>
              <a:buSzPts val="1400"/>
              <a:buNone/>
            </a:pPr>
            <a:r>
              <a:rPr lang="zh-CN" sz="1200">
                <a:latin typeface="Consolas"/>
                <a:ea typeface="Consolas"/>
                <a:cs typeface="Consolas"/>
                <a:sym typeface="Consolas"/>
              </a:rPr>
              <a:t>s = tf.get_variable("scalar", initializer=tf.constant(2)) </a:t>
            </a:r>
            <a:endParaRPr sz="1200">
              <a:latin typeface="Consolas"/>
              <a:ea typeface="Consolas"/>
              <a:cs typeface="Consolas"/>
              <a:sym typeface="Consolas"/>
            </a:endParaRPr>
          </a:p>
          <a:p>
            <a:pPr indent="0" lvl="0" marL="0" rtl="0" algn="l">
              <a:lnSpc>
                <a:spcPct val="115000"/>
              </a:lnSpc>
              <a:spcBef>
                <a:spcPts val="0"/>
              </a:spcBef>
              <a:spcAft>
                <a:spcPts val="0"/>
              </a:spcAft>
              <a:buSzPts val="1400"/>
              <a:buNone/>
            </a:pPr>
            <a:r>
              <a:rPr lang="zh-CN" sz="1200">
                <a:latin typeface="Consolas"/>
                <a:ea typeface="Consolas"/>
                <a:cs typeface="Consolas"/>
                <a:sym typeface="Consolas"/>
              </a:rPr>
              <a:t>m = tf.get_variable("matrix", initializer=tf.constant([[0, 1], [2, 3]]))</a:t>
            </a:r>
            <a:endParaRPr sz="1200">
              <a:latin typeface="Consolas"/>
              <a:ea typeface="Consolas"/>
              <a:cs typeface="Consolas"/>
              <a:sym typeface="Consolas"/>
            </a:endParaRPr>
          </a:p>
          <a:p>
            <a:pPr indent="0" lvl="0" marL="0" rtl="0" algn="l">
              <a:lnSpc>
                <a:spcPct val="115000"/>
              </a:lnSpc>
              <a:spcBef>
                <a:spcPts val="0"/>
              </a:spcBef>
              <a:spcAft>
                <a:spcPts val="0"/>
              </a:spcAft>
              <a:buSzPts val="1400"/>
              <a:buNone/>
            </a:pPr>
            <a:r>
              <a:rPr lang="zh-CN" sz="1200">
                <a:latin typeface="Consolas"/>
                <a:ea typeface="Consolas"/>
                <a:cs typeface="Consolas"/>
                <a:sym typeface="Consolas"/>
              </a:rPr>
              <a:t>W = tf.get_variable("big_matrix", shape=(784, 10), initializer=tf.zeros_initializer())</a:t>
            </a:r>
            <a:endParaRPr sz="12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pic>
        <p:nvPicPr>
          <p:cNvPr id="566" name="Google Shape;566;p79"/>
          <p:cNvPicPr preferRelativeResize="0"/>
          <p:nvPr/>
        </p:nvPicPr>
        <p:blipFill rotWithShape="1">
          <a:blip r:embed="rId3">
            <a:alphaModFix/>
          </a:blip>
          <a:srcRect b="0" l="0" r="0" t="0"/>
          <a:stretch/>
        </p:blipFill>
        <p:spPr>
          <a:xfrm>
            <a:off x="7821900" y="2386225"/>
            <a:ext cx="650550" cy="650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0"/>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Initialize Your Variables</a:t>
            </a:r>
            <a:endParaRPr sz="3600"/>
          </a:p>
        </p:txBody>
      </p:sp>
      <p:sp>
        <p:nvSpPr>
          <p:cNvPr id="572" name="Google Shape;572;p80"/>
          <p:cNvSpPr txBox="1"/>
          <p:nvPr>
            <p:ph idx="1" type="body"/>
          </p:nvPr>
        </p:nvSpPr>
        <p:spPr>
          <a:xfrm>
            <a:off x="311700" y="1152475"/>
            <a:ext cx="54933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400">
                <a:latin typeface="Georgia"/>
                <a:ea typeface="Georgia"/>
                <a:cs typeface="Georgia"/>
                <a:sym typeface="Georgia"/>
              </a:rPr>
              <a:t>The easiest way is initializing all variables at once:</a:t>
            </a:r>
            <a:endParaRPr>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with tf.Session() as sess:</a:t>
            </a:r>
            <a:endParaRPr sz="12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	sess.run(tf.global_variables_initializer())</a:t>
            </a:r>
            <a:endParaRPr sz="12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1400">
                <a:latin typeface="Georgia"/>
                <a:ea typeface="Georgia"/>
                <a:cs typeface="Georgia"/>
                <a:sym typeface="Georgia"/>
              </a:rPr>
              <a:t>Initialize only a subset of variables:</a:t>
            </a:r>
            <a:endParaRPr sz="12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with tf.Session() as sess:</a:t>
            </a:r>
            <a:endParaRPr sz="12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	sess.run(tf.variables_initializer([a, b]))</a:t>
            </a:r>
            <a:endParaRPr sz="12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1400">
                <a:latin typeface="Georgia"/>
                <a:ea typeface="Georgia"/>
                <a:cs typeface="Georgia"/>
                <a:sym typeface="Georgia"/>
              </a:rPr>
              <a:t>Initialize a single variable</a:t>
            </a:r>
            <a:endParaRPr sz="1400">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W = tf.Variable(tf.zeros([784,10]))</a:t>
            </a:r>
            <a:endParaRPr sz="12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with tf.Session() as sess:</a:t>
            </a:r>
            <a:endParaRPr sz="12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	sess.run(W.initializer)</a:t>
            </a:r>
            <a:endParaRPr sz="1400">
              <a:latin typeface="Georgia"/>
              <a:ea typeface="Georgia"/>
              <a:cs typeface="Georgia"/>
              <a:sym typeface="Georgia"/>
            </a:endParaRPr>
          </a:p>
          <a:p>
            <a:pPr indent="0" lvl="0" marL="0" rtl="0" algn="l">
              <a:lnSpc>
                <a:spcPct val="100000"/>
              </a:lnSpc>
              <a:spcBef>
                <a:spcPts val="0"/>
              </a:spcBef>
              <a:spcAft>
                <a:spcPts val="0"/>
              </a:spcAft>
              <a:buSzPts val="1400"/>
              <a:buNone/>
            </a:pPr>
            <a:r>
              <a:t/>
            </a:r>
            <a:endParaRPr/>
          </a:p>
        </p:txBody>
      </p:sp>
      <p:sp>
        <p:nvSpPr>
          <p:cNvPr id="573" name="Google Shape;573;p80"/>
          <p:cNvSpPr txBox="1"/>
          <p:nvPr/>
        </p:nvSpPr>
        <p:spPr>
          <a:xfrm>
            <a:off x="6042450" y="1334225"/>
            <a:ext cx="2920200" cy="3010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zh-CN" sz="1400" u="none" cap="none" strike="noStrike">
                <a:solidFill>
                  <a:srgbClr val="0000FF"/>
                </a:solidFill>
                <a:latin typeface="Times New Roman"/>
                <a:ea typeface="Times New Roman"/>
                <a:cs typeface="Times New Roman"/>
                <a:sym typeface="Times New Roman"/>
              </a:rPr>
              <a:t>Initializer is an op. You need to execute it within the context of a session.</a:t>
            </a:r>
            <a:endParaRPr b="0" i="0" sz="1400" u="none" cap="none" strike="noStrike">
              <a:solidFill>
                <a:srgbClr val="0000FF"/>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81"/>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tf.Variable is a Class</a:t>
            </a:r>
            <a:endParaRPr sz="3600"/>
          </a:p>
        </p:txBody>
      </p:sp>
      <p:sp>
        <p:nvSpPr>
          <p:cNvPr id="579" name="Google Shape;579;p81"/>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rPr b="1" lang="zh-CN" sz="2000">
                <a:latin typeface="Times New Roman"/>
                <a:ea typeface="Times New Roman"/>
                <a:cs typeface="Times New Roman"/>
                <a:sym typeface="Times New Roman"/>
              </a:rPr>
              <a:t>tf.Variable is a class with many operations.</a:t>
            </a:r>
            <a:endParaRPr b="1" sz="20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b="1" sz="2000">
              <a:latin typeface="Times New Roman"/>
              <a:ea typeface="Times New Roman"/>
              <a:cs typeface="Times New Roman"/>
              <a:sym typeface="Times New Roman"/>
            </a:endParaRPr>
          </a:p>
          <a:p>
            <a:pPr indent="457200" lvl="0" marL="0" rtl="0" algn="l">
              <a:lnSpc>
                <a:spcPct val="100000"/>
              </a:lnSpc>
              <a:spcBef>
                <a:spcPts val="0"/>
              </a:spcBef>
              <a:spcAft>
                <a:spcPts val="0"/>
              </a:spcAft>
              <a:buSzPts val="1400"/>
              <a:buNone/>
            </a:pPr>
            <a:r>
              <a:rPr lang="zh-CN" sz="1800">
                <a:latin typeface="Consolas"/>
                <a:ea typeface="Consolas"/>
                <a:cs typeface="Consolas"/>
                <a:sym typeface="Consolas"/>
              </a:rPr>
              <a:t>x = tf.Variable(...) </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latin typeface="Consolas"/>
              <a:ea typeface="Consolas"/>
              <a:cs typeface="Consolas"/>
              <a:sym typeface="Consolas"/>
            </a:endParaRPr>
          </a:p>
          <a:p>
            <a:pPr indent="457200" lvl="0" marL="0" rtl="0" algn="l">
              <a:lnSpc>
                <a:spcPct val="100000"/>
              </a:lnSpc>
              <a:spcBef>
                <a:spcPts val="0"/>
              </a:spcBef>
              <a:spcAft>
                <a:spcPts val="0"/>
              </a:spcAft>
              <a:buSzPts val="1400"/>
              <a:buNone/>
            </a:pPr>
            <a:r>
              <a:rPr lang="zh-CN" sz="1800">
                <a:latin typeface="Consolas"/>
                <a:ea typeface="Consolas"/>
                <a:cs typeface="Consolas"/>
                <a:sym typeface="Consolas"/>
              </a:rPr>
              <a:t>x.initializer        </a:t>
            </a:r>
            <a:r>
              <a:rPr lang="zh-CN" sz="1800">
                <a:solidFill>
                  <a:srgbClr val="6AA84F"/>
                </a:solidFill>
                <a:latin typeface="Consolas"/>
                <a:ea typeface="Consolas"/>
                <a:cs typeface="Consolas"/>
                <a:sym typeface="Consolas"/>
              </a:rPr>
              <a:t># init op</a:t>
            </a:r>
            <a:endParaRPr sz="1800">
              <a:solidFill>
                <a:srgbClr val="6AA84F"/>
              </a:solidFill>
              <a:latin typeface="Consolas"/>
              <a:ea typeface="Consolas"/>
              <a:cs typeface="Consolas"/>
              <a:sym typeface="Consolas"/>
            </a:endParaRPr>
          </a:p>
          <a:p>
            <a:pPr indent="457200" lvl="0" marL="0" rtl="0" algn="l">
              <a:lnSpc>
                <a:spcPct val="100000"/>
              </a:lnSpc>
              <a:spcBef>
                <a:spcPts val="0"/>
              </a:spcBef>
              <a:spcAft>
                <a:spcPts val="0"/>
              </a:spcAft>
              <a:buSzPts val="1400"/>
              <a:buNone/>
            </a:pPr>
            <a:r>
              <a:rPr lang="zh-CN" sz="1800">
                <a:latin typeface="Consolas"/>
                <a:ea typeface="Consolas"/>
                <a:cs typeface="Consolas"/>
                <a:sym typeface="Consolas"/>
              </a:rPr>
              <a:t>x.value()            </a:t>
            </a:r>
            <a:r>
              <a:rPr lang="zh-CN" sz="1800">
                <a:solidFill>
                  <a:srgbClr val="6AA84F"/>
                </a:solidFill>
                <a:latin typeface="Consolas"/>
                <a:ea typeface="Consolas"/>
                <a:cs typeface="Consolas"/>
                <a:sym typeface="Consolas"/>
              </a:rPr>
              <a:t># read op</a:t>
            </a:r>
            <a:endParaRPr sz="1800">
              <a:solidFill>
                <a:srgbClr val="6AA84F"/>
              </a:solidFill>
              <a:latin typeface="Consolas"/>
              <a:ea typeface="Consolas"/>
              <a:cs typeface="Consolas"/>
              <a:sym typeface="Consolas"/>
            </a:endParaRPr>
          </a:p>
          <a:p>
            <a:pPr indent="457200" lvl="0" marL="0" rtl="0" algn="l">
              <a:lnSpc>
                <a:spcPct val="100000"/>
              </a:lnSpc>
              <a:spcBef>
                <a:spcPts val="0"/>
              </a:spcBef>
              <a:spcAft>
                <a:spcPts val="0"/>
              </a:spcAft>
              <a:buSzPts val="1400"/>
              <a:buNone/>
            </a:pPr>
            <a:r>
              <a:rPr lang="zh-CN" sz="1800">
                <a:latin typeface="Consolas"/>
                <a:ea typeface="Consolas"/>
                <a:cs typeface="Consolas"/>
                <a:sym typeface="Consolas"/>
              </a:rPr>
              <a:t>x.assign(...)        </a:t>
            </a:r>
            <a:r>
              <a:rPr lang="zh-CN" sz="1800">
                <a:solidFill>
                  <a:srgbClr val="6AA84F"/>
                </a:solidFill>
                <a:latin typeface="Consolas"/>
                <a:ea typeface="Consolas"/>
                <a:cs typeface="Consolas"/>
                <a:sym typeface="Consolas"/>
              </a:rPr>
              <a:t># write op</a:t>
            </a:r>
            <a:endParaRPr sz="1800">
              <a:latin typeface="Consolas"/>
              <a:ea typeface="Consolas"/>
              <a:cs typeface="Consolas"/>
              <a:sym typeface="Consolas"/>
            </a:endParaRPr>
          </a:p>
          <a:p>
            <a:pPr indent="457200" lvl="0" marL="0" rtl="0" algn="l">
              <a:lnSpc>
                <a:spcPct val="100000"/>
              </a:lnSpc>
              <a:spcBef>
                <a:spcPts val="0"/>
              </a:spcBef>
              <a:spcAft>
                <a:spcPts val="0"/>
              </a:spcAft>
              <a:buSzPts val="1400"/>
              <a:buNone/>
            </a:pPr>
            <a:r>
              <a:rPr lang="zh-CN" sz="1800">
                <a:latin typeface="Consolas"/>
                <a:ea typeface="Consolas"/>
                <a:cs typeface="Consolas"/>
                <a:sym typeface="Consolas"/>
              </a:rPr>
              <a:t>x.eval()             </a:t>
            </a:r>
            <a:r>
              <a:rPr lang="zh-CN" sz="1800">
                <a:solidFill>
                  <a:srgbClr val="6AA84F"/>
                </a:solidFill>
                <a:latin typeface="Consolas"/>
                <a:ea typeface="Consolas"/>
                <a:cs typeface="Consolas"/>
                <a:sym typeface="Consolas"/>
              </a:rPr>
              <a:t># evaluate op</a:t>
            </a:r>
            <a:endParaRPr sz="1800">
              <a:solidFill>
                <a:srgbClr val="6AA84F"/>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1800">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2"/>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Placeholders</a:t>
            </a:r>
            <a:endParaRPr sz="3600"/>
          </a:p>
        </p:txBody>
      </p:sp>
      <p:sp>
        <p:nvSpPr>
          <p:cNvPr id="585" name="Google Shape;585;p82"/>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b="1" sz="2400"/>
          </a:p>
          <a:p>
            <a:pPr indent="0" lvl="0" marL="0" rtl="0" algn="l">
              <a:lnSpc>
                <a:spcPct val="100000"/>
              </a:lnSpc>
              <a:spcBef>
                <a:spcPts val="0"/>
              </a:spcBef>
              <a:spcAft>
                <a:spcPts val="0"/>
              </a:spcAft>
              <a:buClr>
                <a:schemeClr val="dk1"/>
              </a:buClr>
              <a:buSzPts val="1100"/>
              <a:buFont typeface="Arial"/>
              <a:buNone/>
            </a:pPr>
            <a:r>
              <a:rPr lang="zh-CN" sz="1800">
                <a:latin typeface="Georgia"/>
                <a:ea typeface="Georgia"/>
                <a:cs typeface="Georgia"/>
                <a:sym typeface="Georgia"/>
              </a:rPr>
              <a:t>A TF program often has </a:t>
            </a:r>
            <a:r>
              <a:rPr b="1" lang="zh-CN" sz="1800">
                <a:latin typeface="Georgia"/>
                <a:ea typeface="Georgia"/>
                <a:cs typeface="Georgia"/>
                <a:sym typeface="Georgia"/>
              </a:rPr>
              <a:t>2 phases</a:t>
            </a:r>
            <a:r>
              <a:rPr lang="zh-CN" sz="1800">
                <a:latin typeface="Georgia"/>
                <a:ea typeface="Georgia"/>
                <a:cs typeface="Georgia"/>
                <a:sym typeface="Georgia"/>
              </a:rPr>
              <a:t>: </a:t>
            </a:r>
            <a:endParaRPr sz="1800">
              <a:latin typeface="Georgia"/>
              <a:ea typeface="Georgia"/>
              <a:cs typeface="Georgia"/>
              <a:sym typeface="Georgia"/>
            </a:endParaRPr>
          </a:p>
          <a:p>
            <a:pPr indent="-342900" lvl="0" marL="457200" rtl="0" algn="l">
              <a:lnSpc>
                <a:spcPct val="100000"/>
              </a:lnSpc>
              <a:spcBef>
                <a:spcPts val="0"/>
              </a:spcBef>
              <a:spcAft>
                <a:spcPts val="0"/>
              </a:spcAft>
              <a:buClr>
                <a:srgbClr val="000000"/>
              </a:buClr>
              <a:buSzPts val="1800"/>
              <a:buFont typeface="Georgia"/>
              <a:buAutoNum type="arabicPeriod"/>
            </a:pPr>
            <a:r>
              <a:rPr lang="zh-CN" sz="1800">
                <a:latin typeface="Georgia"/>
                <a:ea typeface="Georgia"/>
                <a:cs typeface="Georgia"/>
                <a:sym typeface="Georgia"/>
              </a:rPr>
              <a:t>Assemble a graph </a:t>
            </a:r>
            <a:endParaRPr sz="1800">
              <a:latin typeface="Georgia"/>
              <a:ea typeface="Georgia"/>
              <a:cs typeface="Georgia"/>
              <a:sym typeface="Georgia"/>
            </a:endParaRPr>
          </a:p>
          <a:p>
            <a:pPr indent="-342900" lvl="0" marL="457200" rtl="0" algn="l">
              <a:lnSpc>
                <a:spcPct val="100000"/>
              </a:lnSpc>
              <a:spcBef>
                <a:spcPts val="0"/>
              </a:spcBef>
              <a:spcAft>
                <a:spcPts val="0"/>
              </a:spcAft>
              <a:buClr>
                <a:srgbClr val="000000"/>
              </a:buClr>
              <a:buSzPts val="1800"/>
              <a:buFont typeface="Georgia"/>
              <a:buAutoNum type="arabicPeriod"/>
            </a:pPr>
            <a:r>
              <a:rPr lang="zh-CN" sz="1800">
                <a:latin typeface="Georgia"/>
                <a:ea typeface="Georgia"/>
                <a:cs typeface="Georgia"/>
                <a:sym typeface="Georgia"/>
              </a:rPr>
              <a:t>Use a session to execute operations in the graph.</a:t>
            </a:r>
            <a:endParaRPr sz="18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zh-CN" sz="1800">
                <a:latin typeface="Georgia"/>
                <a:ea typeface="Georgia"/>
                <a:cs typeface="Georgia"/>
                <a:sym typeface="Georgia"/>
              </a:rPr>
              <a:t>⇒ Assemble the graph first without knowing the values needed for computation</a:t>
            </a:r>
            <a:endParaRPr sz="18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b="1" lang="zh-CN" sz="1800" u="sng">
                <a:solidFill>
                  <a:srgbClr val="0000FF"/>
                </a:solidFill>
                <a:latin typeface="Georgia"/>
                <a:ea typeface="Georgia"/>
                <a:cs typeface="Georgia"/>
                <a:sym typeface="Georgia"/>
              </a:rPr>
              <a:t>Analogy</a:t>
            </a:r>
            <a:r>
              <a:rPr lang="zh-CN" sz="1800">
                <a:latin typeface="Georgia"/>
                <a:ea typeface="Georgia"/>
                <a:cs typeface="Georgia"/>
                <a:sym typeface="Georgia"/>
              </a:rPr>
              <a:t>:</a:t>
            </a:r>
            <a:endParaRPr sz="18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zh-CN" sz="1800">
                <a:latin typeface="Georgia"/>
                <a:ea typeface="Georgia"/>
                <a:cs typeface="Georgia"/>
                <a:sym typeface="Georgia"/>
              </a:rPr>
              <a:t>Define the function f(x, y) = 2 * x + y without knowing value of x or y. </a:t>
            </a:r>
            <a:endParaRPr sz="18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zh-CN" sz="1800">
                <a:latin typeface="Georgia"/>
                <a:ea typeface="Georgia"/>
                <a:cs typeface="Georgia"/>
                <a:sym typeface="Georgia"/>
              </a:rPr>
              <a:t>x, y are placeholders for the actual values.</a:t>
            </a:r>
            <a:endParaRPr sz="1800">
              <a:latin typeface="Georgia"/>
              <a:ea typeface="Georgia"/>
              <a:cs typeface="Georgia"/>
              <a:sym typeface="Georgia"/>
            </a:endParaRPr>
          </a:p>
          <a:p>
            <a:pPr indent="0" lvl="0" marL="0" rtl="0" algn="ctr">
              <a:lnSpc>
                <a:spcPct val="100000"/>
              </a:lnSpc>
              <a:spcBef>
                <a:spcPts val="0"/>
              </a:spcBef>
              <a:spcAft>
                <a:spcPts val="0"/>
              </a:spcAft>
              <a:buSzPts val="1400"/>
              <a:buNone/>
            </a:pPr>
            <a:r>
              <a:t/>
            </a:r>
            <a:endParaRPr sz="1800">
              <a:latin typeface="Georgia"/>
              <a:ea typeface="Georgia"/>
              <a:cs typeface="Georgia"/>
              <a:sym typeface="Georgi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3"/>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Why Placeholders ?</a:t>
            </a:r>
            <a:endParaRPr sz="3600"/>
          </a:p>
        </p:txBody>
      </p:sp>
      <p:sp>
        <p:nvSpPr>
          <p:cNvPr id="591" name="Google Shape;591;p8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SzPts val="1400"/>
              <a:buNone/>
            </a:pPr>
            <a:r>
              <a:t/>
            </a:r>
            <a:endParaRPr b="1" sz="2400">
              <a:latin typeface="Georgia"/>
              <a:ea typeface="Georgia"/>
              <a:cs typeface="Georgia"/>
              <a:sym typeface="Georgia"/>
            </a:endParaRPr>
          </a:p>
          <a:p>
            <a:pPr indent="0" lvl="0" marL="0" rtl="0" algn="ctr">
              <a:lnSpc>
                <a:spcPct val="115000"/>
              </a:lnSpc>
              <a:spcBef>
                <a:spcPts val="1600"/>
              </a:spcBef>
              <a:spcAft>
                <a:spcPts val="0"/>
              </a:spcAft>
              <a:buSzPts val="1400"/>
              <a:buNone/>
            </a:pPr>
            <a:r>
              <a:t/>
            </a:r>
            <a:endParaRPr b="1" sz="2400">
              <a:latin typeface="Georgia"/>
              <a:ea typeface="Georgia"/>
              <a:cs typeface="Georgia"/>
              <a:sym typeface="Georgia"/>
            </a:endParaRPr>
          </a:p>
          <a:p>
            <a:pPr indent="0" lvl="0" marL="0" rtl="0" algn="ctr">
              <a:lnSpc>
                <a:spcPct val="115000"/>
              </a:lnSpc>
              <a:spcBef>
                <a:spcPts val="1600"/>
              </a:spcBef>
              <a:spcAft>
                <a:spcPts val="0"/>
              </a:spcAft>
              <a:buClr>
                <a:schemeClr val="dk1"/>
              </a:buClr>
              <a:buSzPts val="1100"/>
              <a:buFont typeface="Arial"/>
              <a:buNone/>
            </a:pPr>
            <a:r>
              <a:rPr b="1" lang="zh-CN" sz="2400">
                <a:latin typeface="Georgia"/>
                <a:ea typeface="Georgia"/>
                <a:cs typeface="Georgia"/>
                <a:sym typeface="Georgia"/>
              </a:rPr>
              <a:t>We, or our clients, can later supply their own data when they need to execute the computation. </a:t>
            </a:r>
            <a:endParaRPr b="1" sz="24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4"/>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Placeholders</a:t>
            </a:r>
            <a:endParaRPr sz="3600"/>
          </a:p>
        </p:txBody>
      </p:sp>
      <p:sp>
        <p:nvSpPr>
          <p:cNvPr id="597" name="Google Shape;597;p8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b="1" lang="zh-CN" sz="1800">
                <a:latin typeface="Consolas"/>
                <a:ea typeface="Consolas"/>
                <a:cs typeface="Consolas"/>
                <a:sym typeface="Consolas"/>
              </a:rPr>
              <a:t>tf.placeholder(dtype, shape=None, name=None)</a:t>
            </a:r>
            <a:endParaRPr b="1" sz="18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a:latin typeface="Consolas"/>
                <a:ea typeface="Consolas"/>
                <a:cs typeface="Consolas"/>
                <a:sym typeface="Consolas"/>
              </a:rPr>
              <a:t># create a placeholder for a vector of 3 elements, type tf.float32</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a = tf.placeholder(tf.float32, shape=[3])</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b = tf.constant([5, 5, 5], tf.float32)</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 use the placeholder as you would a constant or a variable</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c = a + b  # short for tf.add(a, b)</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with tf.Session() as sess:</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	print(sess.run(c)) 				</a:t>
            </a:r>
            <a:r>
              <a:rPr lang="zh-CN">
                <a:solidFill>
                  <a:srgbClr val="6AA84F"/>
                </a:solidFill>
                <a:latin typeface="Consolas"/>
                <a:ea typeface="Consolas"/>
                <a:cs typeface="Consolas"/>
                <a:sym typeface="Consolas"/>
              </a:rPr>
              <a:t># &gt;&gt; ???</a:t>
            </a:r>
            <a:endParaRPr sz="1800">
              <a:solidFill>
                <a:srgbClr val="6AA84F"/>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85"/>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Placeholders</a:t>
            </a:r>
            <a:endParaRPr sz="3600"/>
          </a:p>
        </p:txBody>
      </p:sp>
      <p:sp>
        <p:nvSpPr>
          <p:cNvPr id="603" name="Google Shape;603;p8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400"/>
              <a:buNone/>
            </a:pPr>
            <a:r>
              <a:rPr b="1" lang="zh-CN" sz="1800">
                <a:latin typeface="Consolas"/>
                <a:ea typeface="Consolas"/>
                <a:cs typeface="Consolas"/>
                <a:sym typeface="Consolas"/>
              </a:rPr>
              <a:t>tf.placeholder(dtype, shape=None, name=None)</a:t>
            </a:r>
            <a:endParaRPr b="1" sz="1800">
              <a:latin typeface="Consolas"/>
              <a:ea typeface="Consolas"/>
              <a:cs typeface="Consolas"/>
              <a:sym typeface="Consolas"/>
            </a:endParaRPr>
          </a:p>
          <a:p>
            <a:pPr indent="0" lvl="0" marL="0" rtl="0" algn="l">
              <a:lnSpc>
                <a:spcPct val="115000"/>
              </a:lnSpc>
              <a:spcBef>
                <a:spcPts val="1600"/>
              </a:spcBef>
              <a:spcAft>
                <a:spcPts val="0"/>
              </a:spcAft>
              <a:buSzPts val="1400"/>
              <a:buNone/>
            </a:pPr>
            <a:r>
              <a:rPr lang="zh-CN">
                <a:latin typeface="Consolas"/>
                <a:ea typeface="Consolas"/>
                <a:cs typeface="Consolas"/>
                <a:sym typeface="Consolas"/>
              </a:rPr>
              <a:t># create a placeholder for a vector of 3 elements, type tf.float32</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a = tf.placeholder(tf.float32, shape=[3])</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b = tf.constant([5, 5, 5], tf.float32)</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 use the placeholder as you would a constant or a variable</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c = a + b  # short for tf.add(a, b)</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with tf.Session() as sess:</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	print(sess.run(c)) 				</a:t>
            </a:r>
            <a:r>
              <a:rPr lang="zh-CN">
                <a:solidFill>
                  <a:srgbClr val="6AA84F"/>
                </a:solidFill>
                <a:latin typeface="Consolas"/>
                <a:ea typeface="Consolas"/>
                <a:cs typeface="Consolas"/>
                <a:sym typeface="Consolas"/>
              </a:rPr>
              <a:t># &gt;&gt;</a:t>
            </a:r>
            <a:r>
              <a:rPr lang="zh-CN">
                <a:solidFill>
                  <a:schemeClr val="lt1"/>
                </a:solidFill>
                <a:latin typeface="Consolas"/>
                <a:ea typeface="Consolas"/>
                <a:cs typeface="Consolas"/>
                <a:sym typeface="Consolas"/>
              </a:rPr>
              <a:t> </a:t>
            </a:r>
            <a:r>
              <a:rPr lang="zh-CN" sz="1200">
                <a:solidFill>
                  <a:schemeClr val="lt1"/>
                </a:solidFill>
                <a:highlight>
                  <a:srgbClr val="78909C"/>
                </a:highlight>
                <a:latin typeface="Consolas"/>
                <a:ea typeface="Consolas"/>
                <a:cs typeface="Consolas"/>
                <a:sym typeface="Consolas"/>
              </a:rPr>
              <a:t>InvalidArgumentError</a:t>
            </a:r>
            <a:r>
              <a:rPr lang="zh-CN">
                <a:solidFill>
                  <a:schemeClr val="lt1"/>
                </a:solidFill>
                <a:highlight>
                  <a:srgbClr val="78909C"/>
                </a:highlight>
                <a:latin typeface="Consolas"/>
                <a:ea typeface="Consolas"/>
                <a:cs typeface="Consolas"/>
                <a:sym typeface="Consolas"/>
              </a:rPr>
              <a:t>: a doesn’t an actual value</a:t>
            </a:r>
            <a:endParaRPr sz="1800">
              <a:solidFill>
                <a:srgbClr val="ADADAD"/>
              </a:solidFill>
              <a:latin typeface="Consolas"/>
              <a:ea typeface="Consolas"/>
              <a:cs typeface="Consolas"/>
              <a:sym typeface="Consolas"/>
            </a:endParaRPr>
          </a:p>
          <a:p>
            <a:pPr indent="0" lvl="0" marL="0" rtl="0" algn="l">
              <a:lnSpc>
                <a:spcPct val="115000"/>
              </a:lnSpc>
              <a:spcBef>
                <a:spcPts val="0"/>
              </a:spcBef>
              <a:spcAft>
                <a:spcPts val="0"/>
              </a:spcAft>
              <a:buSzPts val="1400"/>
              <a:buNone/>
            </a:pPr>
            <a:r>
              <a:t/>
            </a:r>
            <a:endParaRPr>
              <a:solidFill>
                <a:srgbClr val="6AA84F"/>
              </a:solidFill>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177960" y="56426"/>
            <a:ext cx="7869300" cy="707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Follow us on Meetup</a:t>
            </a:r>
            <a:endParaRPr/>
          </a:p>
        </p:txBody>
      </p:sp>
      <p:pic>
        <p:nvPicPr>
          <p:cNvPr id="160" name="Google Shape;160;p23"/>
          <p:cNvPicPr preferRelativeResize="0"/>
          <p:nvPr/>
        </p:nvPicPr>
        <p:blipFill>
          <a:blip r:embed="rId3">
            <a:alphaModFix/>
          </a:blip>
          <a:stretch>
            <a:fillRect/>
          </a:stretch>
        </p:blipFill>
        <p:spPr>
          <a:xfrm>
            <a:off x="3395663" y="1589575"/>
            <a:ext cx="2352675" cy="2352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86"/>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Feed Your Placeholders with Data</a:t>
            </a:r>
            <a:endParaRPr sz="3600"/>
          </a:p>
        </p:txBody>
      </p:sp>
      <p:sp>
        <p:nvSpPr>
          <p:cNvPr id="609" name="Google Shape;609;p86"/>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b="1" lang="zh-CN" sz="1800">
                <a:latin typeface="Consolas"/>
                <a:ea typeface="Consolas"/>
                <a:cs typeface="Consolas"/>
                <a:sym typeface="Consolas"/>
              </a:rPr>
              <a:t>tf.placeholder(dtype, </a:t>
            </a:r>
            <a:r>
              <a:rPr b="1" lang="zh-CN" sz="1800">
                <a:highlight>
                  <a:srgbClr val="78909C"/>
                </a:highlight>
                <a:latin typeface="Consolas"/>
                <a:ea typeface="Consolas"/>
                <a:cs typeface="Consolas"/>
                <a:sym typeface="Consolas"/>
              </a:rPr>
              <a:t>shape=None</a:t>
            </a:r>
            <a:r>
              <a:rPr b="1" lang="zh-CN" sz="1800">
                <a:latin typeface="Consolas"/>
                <a:ea typeface="Consolas"/>
                <a:cs typeface="Consolas"/>
                <a:sym typeface="Consolas"/>
              </a:rPr>
              <a:t>, name=None)</a:t>
            </a:r>
            <a:endParaRPr b="1" sz="18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a:latin typeface="Consolas"/>
                <a:ea typeface="Consolas"/>
                <a:cs typeface="Consolas"/>
                <a:sym typeface="Consolas"/>
              </a:rPr>
              <a:t># create a placeholder for a vector of 3 elements, type tf.float32</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a = tf.placeholder(tf.float32, shape=[3])</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b = tf.constant([5, 5, 5], tf.float32)</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 use the placeholder as you would a constant or a variable</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c = a + b  # short for tf.add(a, b)</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with tf.Session() as sess:</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	print(sess.run(c, </a:t>
            </a:r>
            <a:r>
              <a:rPr lang="zh-CN">
                <a:highlight>
                  <a:srgbClr val="78909C"/>
                </a:highlight>
                <a:latin typeface="Consolas"/>
                <a:ea typeface="Consolas"/>
                <a:cs typeface="Consolas"/>
                <a:sym typeface="Consolas"/>
              </a:rPr>
              <a:t>feed_dict={a: [1, 2, 3]}</a:t>
            </a:r>
            <a:r>
              <a:rPr lang="zh-CN">
                <a:latin typeface="Consolas"/>
                <a:ea typeface="Consolas"/>
                <a:cs typeface="Consolas"/>
                <a:sym typeface="Consolas"/>
              </a:rPr>
              <a:t>))</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a:latin typeface="Consolas"/>
                <a:ea typeface="Consolas"/>
                <a:cs typeface="Consolas"/>
                <a:sym typeface="Consolas"/>
              </a:rPr>
              <a:t># &gt;&gt; [6, 7, 8]</a:t>
            </a:r>
            <a:endParaRPr b="1"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7"/>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Feed Your Placeholders with Data</a:t>
            </a:r>
            <a:endParaRPr sz="3600"/>
          </a:p>
        </p:txBody>
      </p:sp>
      <p:sp>
        <p:nvSpPr>
          <p:cNvPr id="615" name="Google Shape;615;p8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SzPts val="1400"/>
              <a:buNone/>
            </a:pPr>
            <a:r>
              <a:rPr b="1" lang="zh-CN" sz="1800">
                <a:latin typeface="Consolas"/>
                <a:ea typeface="Consolas"/>
                <a:cs typeface="Consolas"/>
                <a:sym typeface="Consolas"/>
              </a:rPr>
              <a:t>tf.placeholder(dtype, </a:t>
            </a:r>
            <a:r>
              <a:rPr b="1" lang="zh-CN" sz="1800">
                <a:highlight>
                  <a:srgbClr val="78909C"/>
                </a:highlight>
                <a:latin typeface="Consolas"/>
                <a:ea typeface="Consolas"/>
                <a:cs typeface="Consolas"/>
                <a:sym typeface="Consolas"/>
              </a:rPr>
              <a:t>shape=None</a:t>
            </a:r>
            <a:r>
              <a:rPr b="1" lang="zh-CN" sz="1800">
                <a:latin typeface="Consolas"/>
                <a:ea typeface="Consolas"/>
                <a:cs typeface="Consolas"/>
                <a:sym typeface="Consolas"/>
              </a:rPr>
              <a:t>, name=None)</a:t>
            </a:r>
            <a:endParaRPr b="1" sz="1800">
              <a:latin typeface="Consolas"/>
              <a:ea typeface="Consolas"/>
              <a:cs typeface="Consolas"/>
              <a:sym typeface="Consolas"/>
            </a:endParaRPr>
          </a:p>
          <a:p>
            <a:pPr indent="0" lvl="0" marL="0" rtl="0" algn="l">
              <a:lnSpc>
                <a:spcPct val="115000"/>
              </a:lnSpc>
              <a:spcBef>
                <a:spcPts val="1600"/>
              </a:spcBef>
              <a:spcAft>
                <a:spcPts val="0"/>
              </a:spcAft>
              <a:buSzPts val="1400"/>
              <a:buNone/>
            </a:pPr>
            <a:r>
              <a:rPr lang="zh-CN">
                <a:latin typeface="Consolas"/>
                <a:ea typeface="Consolas"/>
                <a:cs typeface="Consolas"/>
                <a:sym typeface="Consolas"/>
              </a:rPr>
              <a:t># create a placeholder for a vector of 3 elements, type tf.float32</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a = tf.placeholder(tf.float32, shape=[3])</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b = tf.constant([5, 5, 5], tf.float32)</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 use the placeholder as you would a constant or a variable</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c = a + b  # short for tf.add(a, b)</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with tf.Session() as sess:</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	print(sess.run(c, </a:t>
            </a:r>
            <a:r>
              <a:rPr lang="zh-CN">
                <a:highlight>
                  <a:srgbClr val="78909C"/>
                </a:highlight>
                <a:latin typeface="Consolas"/>
                <a:ea typeface="Consolas"/>
                <a:cs typeface="Consolas"/>
                <a:sym typeface="Consolas"/>
              </a:rPr>
              <a:t>feed_dict={a: [1, 2, 3]}</a:t>
            </a:r>
            <a:r>
              <a:rPr lang="zh-CN">
                <a:latin typeface="Consolas"/>
                <a:ea typeface="Consolas"/>
                <a:cs typeface="Consolas"/>
                <a:sym typeface="Consolas"/>
              </a:rPr>
              <a:t>))</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t/>
            </a:r>
            <a:endParaRPr>
              <a:latin typeface="Consolas"/>
              <a:ea typeface="Consolas"/>
              <a:cs typeface="Consolas"/>
              <a:sym typeface="Consolas"/>
            </a:endParaRPr>
          </a:p>
          <a:p>
            <a:pPr indent="0" lvl="0" marL="0" rtl="0" algn="l">
              <a:lnSpc>
                <a:spcPct val="115000"/>
              </a:lnSpc>
              <a:spcBef>
                <a:spcPts val="0"/>
              </a:spcBef>
              <a:spcAft>
                <a:spcPts val="0"/>
              </a:spcAft>
              <a:buSzPts val="1400"/>
              <a:buNone/>
            </a:pPr>
            <a:r>
              <a:rPr lang="zh-CN">
                <a:latin typeface="Consolas"/>
                <a:ea typeface="Consolas"/>
                <a:cs typeface="Consolas"/>
                <a:sym typeface="Consolas"/>
              </a:rPr>
              <a:t># &gt;&gt; [6, 7, 8]</a:t>
            </a:r>
            <a:endParaRPr b="1"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
        <p:nvSpPr>
          <p:cNvPr id="616" name="Google Shape;616;p87"/>
          <p:cNvSpPr txBox="1"/>
          <p:nvPr/>
        </p:nvSpPr>
        <p:spPr>
          <a:xfrm>
            <a:off x="5713675" y="2429750"/>
            <a:ext cx="2993100" cy="180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sng" cap="none" strike="noStrike">
                <a:solidFill>
                  <a:srgbClr val="0000FF"/>
                </a:solidFill>
                <a:latin typeface="Times New Roman"/>
                <a:ea typeface="Times New Roman"/>
                <a:cs typeface="Times New Roman"/>
                <a:sym typeface="Times New Roman"/>
              </a:rPr>
              <a:t>Quirk:</a:t>
            </a:r>
            <a:endParaRPr b="0" i="0" sz="1400" u="sng"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FF"/>
                </a:solidFill>
                <a:latin typeface="Times New Roman"/>
                <a:ea typeface="Times New Roman"/>
                <a:cs typeface="Times New Roman"/>
                <a:sym typeface="Times New Roman"/>
              </a:rPr>
              <a:t>shape=None means that tensor of any shape will be accepted as value for placeholder.</a:t>
            </a:r>
            <a:endParaRPr b="0" i="0" sz="14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FF"/>
                </a:solidFill>
                <a:latin typeface="Times New Roman"/>
                <a:ea typeface="Times New Roman"/>
                <a:cs typeface="Times New Roman"/>
                <a:sym typeface="Times New Roman"/>
              </a:rPr>
              <a:t>shape=None is easy to construct graphs, but nightmarish for debugging</a:t>
            </a:r>
            <a:endParaRPr b="0" i="0" sz="1400" u="none" cap="none" strike="noStrike">
              <a:solidFill>
                <a:srgbClr val="0000FF"/>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88"/>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Tensorflow Operations</a:t>
            </a:r>
            <a:endParaRPr sz="3600"/>
          </a:p>
        </p:txBody>
      </p:sp>
      <p:sp>
        <p:nvSpPr>
          <p:cNvPr id="622" name="Google Shape;622;p88"/>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a:p>
        </p:txBody>
      </p:sp>
      <p:pic>
        <p:nvPicPr>
          <p:cNvPr id="623" name="Google Shape;623;p88"/>
          <p:cNvPicPr preferRelativeResize="0"/>
          <p:nvPr/>
        </p:nvPicPr>
        <p:blipFill rotWithShape="1">
          <a:blip r:embed="rId3">
            <a:alphaModFix/>
          </a:blip>
          <a:srcRect b="0" l="0" r="0" t="0"/>
          <a:stretch/>
        </p:blipFill>
        <p:spPr>
          <a:xfrm>
            <a:off x="492475" y="1532700"/>
            <a:ext cx="8159050" cy="2451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9"/>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Tensorflow Arithmetic Operations</a:t>
            </a:r>
            <a:endParaRPr sz="3600"/>
          </a:p>
        </p:txBody>
      </p:sp>
      <p:sp>
        <p:nvSpPr>
          <p:cNvPr id="629" name="Google Shape;629;p8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a:p>
        </p:txBody>
      </p:sp>
      <p:pic>
        <p:nvPicPr>
          <p:cNvPr id="630" name="Google Shape;630;p89"/>
          <p:cNvPicPr preferRelativeResize="0"/>
          <p:nvPr/>
        </p:nvPicPr>
        <p:blipFill rotWithShape="1">
          <a:blip r:embed="rId3">
            <a:alphaModFix/>
          </a:blip>
          <a:srcRect b="0" l="0" r="0" t="0"/>
          <a:stretch/>
        </p:blipFill>
        <p:spPr>
          <a:xfrm>
            <a:off x="638050" y="1227463"/>
            <a:ext cx="2498450" cy="326642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90"/>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zh-CN" sz="1800"/>
              <a:t>Why Tensorflow ? </a:t>
            </a:r>
            <a:br>
              <a:rPr lang="zh-CN" sz="1800"/>
            </a:br>
            <a:endParaRPr sz="1800"/>
          </a:p>
          <a:p>
            <a:pPr indent="-342900" lvl="0" marL="457200" rtl="0" algn="l">
              <a:lnSpc>
                <a:spcPct val="100000"/>
              </a:lnSpc>
              <a:spcBef>
                <a:spcPts val="0"/>
              </a:spcBef>
              <a:spcAft>
                <a:spcPts val="0"/>
              </a:spcAft>
              <a:buSzPts val="1800"/>
              <a:buChar char="●"/>
            </a:pPr>
            <a:r>
              <a:rPr lang="zh-CN" sz="1800"/>
              <a:t>Computational Graph and Sessions</a:t>
            </a:r>
            <a:br>
              <a:rPr lang="zh-CN" sz="1800"/>
            </a:br>
            <a:endParaRPr sz="1800"/>
          </a:p>
          <a:p>
            <a:pPr indent="-342900" lvl="0" marL="457200" rtl="0" algn="l">
              <a:lnSpc>
                <a:spcPct val="100000"/>
              </a:lnSpc>
              <a:spcBef>
                <a:spcPts val="0"/>
              </a:spcBef>
              <a:spcAft>
                <a:spcPts val="0"/>
              </a:spcAft>
              <a:buSzPts val="1800"/>
              <a:buChar char="●"/>
            </a:pPr>
            <a:r>
              <a:rPr lang="zh-CN" sz="1800"/>
              <a:t>Basic Operations in Tensorflow</a:t>
            </a:r>
            <a:br>
              <a:rPr lang="zh-CN" sz="1800"/>
            </a:br>
            <a:endParaRPr sz="1800"/>
          </a:p>
          <a:p>
            <a:pPr indent="-342900" lvl="0" marL="457200" rtl="0" algn="l">
              <a:lnSpc>
                <a:spcPct val="100000"/>
              </a:lnSpc>
              <a:spcBef>
                <a:spcPts val="0"/>
              </a:spcBef>
              <a:spcAft>
                <a:spcPts val="0"/>
              </a:spcAft>
              <a:buSzPts val="1800"/>
              <a:buChar char="●"/>
            </a:pPr>
            <a:r>
              <a:rPr b="1" lang="zh-CN" sz="1800"/>
              <a:t>Auto-Diff and Optimizers</a:t>
            </a:r>
            <a:br>
              <a:rPr lang="zh-CN" sz="1800"/>
            </a:br>
            <a:endParaRPr sz="1800"/>
          </a:p>
          <a:p>
            <a:pPr indent="-342900" lvl="0" marL="457200" rtl="0" algn="l">
              <a:lnSpc>
                <a:spcPct val="100000"/>
              </a:lnSpc>
              <a:spcBef>
                <a:spcPts val="0"/>
              </a:spcBef>
              <a:spcAft>
                <a:spcPts val="0"/>
              </a:spcAft>
              <a:buSzPts val="1800"/>
              <a:buChar char="●"/>
            </a:pPr>
            <a:r>
              <a:rPr lang="zh-CN" sz="1800"/>
              <a:t>Visualization</a:t>
            </a:r>
            <a:br>
              <a:rPr lang="zh-CN" sz="1800"/>
            </a:br>
            <a:endParaRPr sz="1800"/>
          </a:p>
          <a:p>
            <a:pPr indent="-342900" lvl="0" marL="457200" rtl="0" algn="l">
              <a:lnSpc>
                <a:spcPct val="100000"/>
              </a:lnSpc>
              <a:spcBef>
                <a:spcPts val="0"/>
              </a:spcBef>
              <a:spcAft>
                <a:spcPts val="0"/>
              </a:spcAft>
              <a:buSzPts val="1800"/>
              <a:buChar char="●"/>
            </a:pPr>
            <a:r>
              <a:rPr lang="zh-CN" sz="1800"/>
              <a:t>Examples</a:t>
            </a:r>
            <a:br>
              <a:rPr lang="zh-CN" sz="1800"/>
            </a:br>
            <a:endParaRPr sz="1800"/>
          </a:p>
          <a:p>
            <a:pPr indent="-342900" lvl="0" marL="457200" rtl="0" algn="l">
              <a:lnSpc>
                <a:spcPct val="100000"/>
              </a:lnSpc>
              <a:spcBef>
                <a:spcPts val="0"/>
              </a:spcBef>
              <a:spcAft>
                <a:spcPts val="0"/>
              </a:spcAft>
              <a:buSzPts val="1800"/>
              <a:buChar char="●"/>
            </a:pPr>
            <a:r>
              <a:rPr lang="zh-CN" sz="1800"/>
              <a:t>Model Management</a:t>
            </a:r>
            <a:endParaRPr sz="1800"/>
          </a:p>
        </p:txBody>
      </p:sp>
      <p:sp>
        <p:nvSpPr>
          <p:cNvPr id="636" name="Google Shape;636;p90"/>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600"/>
              <a:buFont typeface="Arial"/>
              <a:buNone/>
            </a:pPr>
            <a:r>
              <a:rPr b="1" i="0" lang="zh-CN" sz="3600" u="none" cap="none" strike="noStrike">
                <a:solidFill>
                  <a:srgbClr val="000000"/>
                </a:solidFill>
                <a:latin typeface="PT Sans Narrow"/>
                <a:ea typeface="PT Sans Narrow"/>
                <a:cs typeface="PT Sans Narrow"/>
                <a:sym typeface="PT Sans Narrow"/>
              </a:rPr>
              <a:t>Agenda</a:t>
            </a:r>
            <a:endParaRPr b="1" i="0" sz="3600" u="none" cap="none" strike="noStrike">
              <a:solidFill>
                <a:srgbClr val="000000"/>
              </a:solidFill>
              <a:latin typeface="PT Sans Narrow"/>
              <a:ea typeface="PT Sans Narrow"/>
              <a:cs typeface="PT Sans Narrow"/>
              <a:sym typeface="PT Sans Narrow"/>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1"/>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a:t>Auto-Diff</a:t>
            </a:r>
            <a:endParaRPr/>
          </a:p>
        </p:txBody>
      </p:sp>
      <p:sp>
        <p:nvSpPr>
          <p:cNvPr id="642" name="Google Shape;642;p91"/>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rPr b="1" lang="zh-CN" sz="1400"/>
              <a:t>Tensorflow </a:t>
            </a:r>
            <a:r>
              <a:rPr lang="zh-CN" sz="1400"/>
              <a:t>provide </a:t>
            </a:r>
            <a:r>
              <a:rPr b="1" lang="zh-CN" sz="1400"/>
              <a:t>Auto-Diff </a:t>
            </a:r>
            <a:r>
              <a:rPr lang="zh-CN" sz="1400"/>
              <a:t>Api to help us to train our machine learning model. Furthermore, in the module</a:t>
            </a:r>
            <a:endParaRPr sz="1400"/>
          </a:p>
          <a:p>
            <a:pPr indent="0" lvl="0" marL="0" rtl="0" algn="ctr">
              <a:lnSpc>
                <a:spcPct val="100000"/>
              </a:lnSpc>
              <a:spcBef>
                <a:spcPts val="0"/>
              </a:spcBef>
              <a:spcAft>
                <a:spcPts val="0"/>
              </a:spcAft>
              <a:buSzPts val="1400"/>
              <a:buNone/>
            </a:pPr>
            <a:r>
              <a:rPr lang="zh-CN" sz="1800">
                <a:solidFill>
                  <a:srgbClr val="0000FF"/>
                </a:solidFill>
              </a:rPr>
              <a:t>tf.train</a:t>
            </a:r>
            <a:endParaRPr sz="1800">
              <a:solidFill>
                <a:srgbClr val="0000FF"/>
              </a:solidFill>
            </a:endParaRPr>
          </a:p>
          <a:p>
            <a:pPr indent="0" lvl="0" marL="0" rtl="0" algn="ctr">
              <a:lnSpc>
                <a:spcPct val="100000"/>
              </a:lnSpc>
              <a:spcBef>
                <a:spcPts val="0"/>
              </a:spcBef>
              <a:spcAft>
                <a:spcPts val="0"/>
              </a:spcAft>
              <a:buSzPts val="1400"/>
              <a:buNone/>
            </a:pPr>
            <a:r>
              <a:t/>
            </a:r>
            <a:endParaRPr sz="1800">
              <a:solidFill>
                <a:srgbClr val="0000FF"/>
              </a:solidFill>
            </a:endParaRPr>
          </a:p>
          <a:p>
            <a:pPr indent="0" lvl="0" marL="0" rtl="0" algn="l">
              <a:lnSpc>
                <a:spcPct val="100000"/>
              </a:lnSpc>
              <a:spcBef>
                <a:spcPts val="0"/>
              </a:spcBef>
              <a:spcAft>
                <a:spcPts val="0"/>
              </a:spcAft>
              <a:buSzPts val="1400"/>
              <a:buNone/>
            </a:pPr>
            <a:r>
              <a:rPr lang="zh-CN" sz="1400"/>
              <a:t>tensorflow provides a lot of state-of-art optimizers for us to use.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zh-CN" sz="1400"/>
              <a:t>Example: </a:t>
            </a:r>
            <a:endParaRPr sz="1400"/>
          </a:p>
          <a:p>
            <a:pPr indent="0" lvl="0" marL="0" rtl="0" algn="l">
              <a:lnSpc>
                <a:spcPct val="100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zh-CN" sz="1400">
                <a:latin typeface="Consolas"/>
                <a:ea typeface="Consolas"/>
                <a:cs typeface="Consolas"/>
                <a:sym typeface="Consolas"/>
              </a:rPr>
              <a:t>optimizer = tf.train.GradientDescentOptimizer(learning_rate=0.001).minimize(loss)</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400">
                <a:latin typeface="Consolas"/>
                <a:ea typeface="Consolas"/>
                <a:cs typeface="Consolas"/>
                <a:sym typeface="Consolas"/>
              </a:rPr>
              <a:t>_, l = sess.run([optimizer, loss], feed_dict={X: x, Y:y})</a:t>
            </a:r>
            <a:endParaRPr sz="1800">
              <a:latin typeface="Georgia"/>
              <a:ea typeface="Georgia"/>
              <a:cs typeface="Georgia"/>
              <a:sym typeface="Georgia"/>
            </a:endParaRPr>
          </a:p>
          <a:p>
            <a:pPr indent="0" lvl="0" marL="0" rtl="0" algn="l">
              <a:lnSpc>
                <a:spcPct val="115000"/>
              </a:lnSpc>
              <a:spcBef>
                <a:spcPts val="1600"/>
              </a:spcBef>
              <a:spcAft>
                <a:spcPts val="1600"/>
              </a:spcAft>
              <a:buClr>
                <a:schemeClr val="dk1"/>
              </a:buClr>
              <a:buSzPts val="1100"/>
              <a:buFont typeface="Arial"/>
              <a:buNone/>
            </a:pPr>
            <a:r>
              <a:rPr b="1" lang="zh-CN" sz="1400">
                <a:latin typeface="Georgia"/>
                <a:ea typeface="Georgia"/>
                <a:cs typeface="Georgia"/>
                <a:sym typeface="Georgia"/>
              </a:rPr>
              <a:t>Session looks at all </a:t>
            </a:r>
            <a:r>
              <a:rPr b="1" lang="zh-CN" sz="1400">
                <a:highlight>
                  <a:srgbClr val="78909C"/>
                </a:highlight>
                <a:latin typeface="Georgia"/>
                <a:ea typeface="Georgia"/>
                <a:cs typeface="Georgia"/>
                <a:sym typeface="Georgia"/>
              </a:rPr>
              <a:t>trainable</a:t>
            </a:r>
            <a:r>
              <a:rPr b="1" lang="zh-CN" sz="1400">
                <a:latin typeface="Georgia"/>
                <a:ea typeface="Georgia"/>
                <a:cs typeface="Georgia"/>
                <a:sym typeface="Georgia"/>
              </a:rPr>
              <a:t> variables that loss depends on and update them</a:t>
            </a:r>
            <a:endParaRPr b="1" sz="1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2"/>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Optimizer</a:t>
            </a:r>
            <a:endParaRPr sz="3600"/>
          </a:p>
        </p:txBody>
      </p:sp>
      <p:sp>
        <p:nvSpPr>
          <p:cNvPr id="648" name="Google Shape;648;p92"/>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800">
                <a:latin typeface="Georgia"/>
                <a:ea typeface="Georgia"/>
                <a:cs typeface="Georgia"/>
                <a:sym typeface="Georgia"/>
              </a:rPr>
              <a:t>Session looks at all </a:t>
            </a:r>
            <a:r>
              <a:rPr lang="zh-CN" sz="1800">
                <a:highlight>
                  <a:srgbClr val="78909C"/>
                </a:highlight>
                <a:latin typeface="Georgia"/>
                <a:ea typeface="Georgia"/>
                <a:cs typeface="Georgia"/>
                <a:sym typeface="Georgia"/>
              </a:rPr>
              <a:t>trainable</a:t>
            </a:r>
            <a:r>
              <a:rPr lang="zh-CN" sz="1800">
                <a:latin typeface="Georgia"/>
                <a:ea typeface="Georgia"/>
                <a:cs typeface="Georgia"/>
                <a:sym typeface="Georgia"/>
              </a:rPr>
              <a:t> variables that optimizer depends on and update them</a:t>
            </a:r>
            <a:endParaRPr sz="18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pic>
        <p:nvPicPr>
          <p:cNvPr id="649" name="Google Shape;649;p92"/>
          <p:cNvPicPr preferRelativeResize="0"/>
          <p:nvPr/>
        </p:nvPicPr>
        <p:blipFill rotWithShape="1">
          <a:blip r:embed="rId3">
            <a:alphaModFix/>
          </a:blip>
          <a:srcRect b="0" l="0" r="0" t="0"/>
          <a:stretch/>
        </p:blipFill>
        <p:spPr>
          <a:xfrm>
            <a:off x="545038" y="2440425"/>
            <a:ext cx="8053923" cy="1521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93"/>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How to Freeze Some Variables?</a:t>
            </a:r>
            <a:endParaRPr sz="3600"/>
          </a:p>
        </p:txBody>
      </p:sp>
      <p:sp>
        <p:nvSpPr>
          <p:cNvPr id="655" name="Google Shape;655;p9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SzPts val="1400"/>
              <a:buNone/>
            </a:pPr>
            <a:r>
              <a:t/>
            </a:r>
            <a:endParaRPr b="1" sz="1800">
              <a:latin typeface="Consolas"/>
              <a:ea typeface="Consolas"/>
              <a:cs typeface="Consolas"/>
              <a:sym typeface="Consolas"/>
            </a:endParaRPr>
          </a:p>
          <a:p>
            <a:pPr indent="0" lvl="0" marL="0" rtl="0" algn="ctr">
              <a:lnSpc>
                <a:spcPct val="115000"/>
              </a:lnSpc>
              <a:spcBef>
                <a:spcPts val="1600"/>
              </a:spcBef>
              <a:spcAft>
                <a:spcPts val="0"/>
              </a:spcAft>
              <a:buClr>
                <a:schemeClr val="dk1"/>
              </a:buClr>
              <a:buSzPts val="1100"/>
              <a:buFont typeface="Arial"/>
              <a:buNone/>
            </a:pPr>
            <a:r>
              <a:rPr b="1" lang="zh-CN" sz="1800">
                <a:latin typeface="Consolas"/>
                <a:ea typeface="Consolas"/>
                <a:cs typeface="Consolas"/>
                <a:sym typeface="Consolas"/>
              </a:rPr>
              <a:t>tf.Variable(initial_value=None, </a:t>
            </a:r>
            <a:r>
              <a:rPr b="1" lang="zh-CN" sz="1800">
                <a:highlight>
                  <a:srgbClr val="78909C"/>
                </a:highlight>
                <a:latin typeface="Consolas"/>
                <a:ea typeface="Consolas"/>
                <a:cs typeface="Consolas"/>
                <a:sym typeface="Consolas"/>
              </a:rPr>
              <a:t>trainable=True</a:t>
            </a:r>
            <a:r>
              <a:rPr b="1" lang="zh-CN" sz="1800">
                <a:latin typeface="Consolas"/>
                <a:ea typeface="Consolas"/>
                <a:cs typeface="Consolas"/>
                <a:sym typeface="Consolas"/>
              </a:rPr>
              <a:t>,...)</a:t>
            </a:r>
            <a:endParaRPr b="1" sz="1800">
              <a:latin typeface="Consolas"/>
              <a:ea typeface="Consolas"/>
              <a:cs typeface="Consolas"/>
              <a:sym typeface="Consolas"/>
            </a:endParaRPr>
          </a:p>
          <a:p>
            <a:pPr indent="0" lvl="0" marL="0" rtl="0" algn="ctr">
              <a:lnSpc>
                <a:spcPct val="115000"/>
              </a:lnSpc>
              <a:spcBef>
                <a:spcPts val="160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lgn="ctr">
              <a:lnSpc>
                <a:spcPct val="100000"/>
              </a:lnSpc>
              <a:spcBef>
                <a:spcPts val="1600"/>
              </a:spcBef>
              <a:spcAft>
                <a:spcPts val="0"/>
              </a:spcAft>
              <a:buSzPts val="1400"/>
              <a:buNone/>
            </a:pPr>
            <a:r>
              <a:rPr lang="zh-C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zh-CN" sz="1400">
                <a:latin typeface="Times New Roman"/>
                <a:ea typeface="Times New Roman"/>
                <a:cs typeface="Times New Roman"/>
                <a:sym typeface="Times New Roman"/>
              </a:rPr>
              <a:t>                 Specify if a variable should be trained or not. </a:t>
            </a:r>
            <a:r>
              <a:rPr lang="zh-CN" sz="1400">
                <a:solidFill>
                  <a:srgbClr val="0000FF"/>
                </a:solidFill>
                <a:latin typeface="Times New Roman"/>
                <a:ea typeface="Times New Roman"/>
                <a:cs typeface="Times New Roman"/>
                <a:sym typeface="Times New Roman"/>
              </a:rPr>
              <a:t>By default</a:t>
            </a:r>
            <a:r>
              <a:rPr lang="zh-CN" sz="1400">
                <a:latin typeface="Times New Roman"/>
                <a:ea typeface="Times New Roman"/>
                <a:cs typeface="Times New Roman"/>
                <a:sym typeface="Times New Roman"/>
              </a:rPr>
              <a:t>, all variables are trainable.</a:t>
            </a:r>
            <a:endParaRPr sz="1400">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94"/>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Optimizers in Tensorflow</a:t>
            </a:r>
            <a:endParaRPr sz="3600"/>
          </a:p>
        </p:txBody>
      </p:sp>
      <p:sp>
        <p:nvSpPr>
          <p:cNvPr id="661" name="Google Shape;661;p9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400">
                <a:latin typeface="Consolas"/>
                <a:ea typeface="Consolas"/>
                <a:cs typeface="Consolas"/>
                <a:sym typeface="Consolas"/>
              </a:rPr>
              <a:t>tf.train.GradientDescentOptimizer</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400">
                <a:latin typeface="Consolas"/>
                <a:ea typeface="Consolas"/>
                <a:cs typeface="Consolas"/>
                <a:sym typeface="Consolas"/>
              </a:rPr>
              <a:t>tf.train.AdagradOptimizer</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400">
                <a:latin typeface="Consolas"/>
                <a:ea typeface="Consolas"/>
                <a:cs typeface="Consolas"/>
                <a:sym typeface="Consolas"/>
              </a:rPr>
              <a:t>tf.train.MomentumOptimizer</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400">
                <a:latin typeface="Consolas"/>
                <a:ea typeface="Consolas"/>
                <a:cs typeface="Consolas"/>
                <a:sym typeface="Consolas"/>
              </a:rPr>
              <a:t>tf.train.AdamOptimizer</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400">
                <a:latin typeface="Consolas"/>
                <a:ea typeface="Consolas"/>
                <a:cs typeface="Consolas"/>
                <a:sym typeface="Consolas"/>
              </a:rPr>
              <a:t>tf.train.RMSPropOptimizer</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400">
                <a:latin typeface="Consolas"/>
                <a:ea typeface="Consolas"/>
                <a:cs typeface="Consolas"/>
                <a:sym typeface="Consolas"/>
              </a:rPr>
              <a:t>...</a:t>
            </a:r>
            <a:endParaRPr sz="1400">
              <a:latin typeface="Consolas"/>
              <a:ea typeface="Consolas"/>
              <a:cs typeface="Consolas"/>
              <a:sym typeface="Consolas"/>
            </a:endParaRPr>
          </a:p>
          <a:p>
            <a:pPr indent="0" lvl="0" marL="0" rtl="0" algn="l">
              <a:lnSpc>
                <a:spcPct val="100000"/>
              </a:lnSpc>
              <a:spcBef>
                <a:spcPts val="1600"/>
              </a:spcBef>
              <a:spcAft>
                <a:spcPts val="0"/>
              </a:spcAft>
              <a:buSzPts val="1400"/>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zh-CN" sz="1800"/>
              <a:t>Why Tensorflow ? </a:t>
            </a:r>
            <a:br>
              <a:rPr lang="zh-CN" sz="1800"/>
            </a:br>
            <a:endParaRPr sz="1800"/>
          </a:p>
          <a:p>
            <a:pPr indent="-342900" lvl="0" marL="457200" rtl="0" algn="l">
              <a:lnSpc>
                <a:spcPct val="100000"/>
              </a:lnSpc>
              <a:spcBef>
                <a:spcPts val="0"/>
              </a:spcBef>
              <a:spcAft>
                <a:spcPts val="0"/>
              </a:spcAft>
              <a:buSzPts val="1800"/>
              <a:buChar char="●"/>
            </a:pPr>
            <a:r>
              <a:rPr lang="zh-CN" sz="1800"/>
              <a:t>Computational Graph and Sessions</a:t>
            </a:r>
            <a:br>
              <a:rPr lang="zh-CN" sz="1800"/>
            </a:br>
            <a:endParaRPr sz="1800"/>
          </a:p>
          <a:p>
            <a:pPr indent="-342900" lvl="0" marL="457200" rtl="0" algn="l">
              <a:lnSpc>
                <a:spcPct val="100000"/>
              </a:lnSpc>
              <a:spcBef>
                <a:spcPts val="0"/>
              </a:spcBef>
              <a:spcAft>
                <a:spcPts val="0"/>
              </a:spcAft>
              <a:buSzPts val="1800"/>
              <a:buChar char="●"/>
            </a:pPr>
            <a:r>
              <a:rPr lang="zh-CN" sz="1800"/>
              <a:t>Basic Operations in Tensorflow</a:t>
            </a:r>
            <a:br>
              <a:rPr lang="zh-CN" sz="1800"/>
            </a:br>
            <a:endParaRPr sz="1800"/>
          </a:p>
          <a:p>
            <a:pPr indent="-342900" lvl="0" marL="457200" rtl="0" algn="l">
              <a:lnSpc>
                <a:spcPct val="100000"/>
              </a:lnSpc>
              <a:spcBef>
                <a:spcPts val="0"/>
              </a:spcBef>
              <a:spcAft>
                <a:spcPts val="0"/>
              </a:spcAft>
              <a:buSzPts val="1800"/>
              <a:buChar char="●"/>
            </a:pPr>
            <a:r>
              <a:rPr lang="zh-CN" sz="1800"/>
              <a:t>Auto-Diff and Optimizers</a:t>
            </a:r>
            <a:br>
              <a:rPr lang="zh-CN" sz="1800"/>
            </a:br>
            <a:endParaRPr sz="1800"/>
          </a:p>
          <a:p>
            <a:pPr indent="-342900" lvl="0" marL="457200" rtl="0" algn="l">
              <a:lnSpc>
                <a:spcPct val="100000"/>
              </a:lnSpc>
              <a:spcBef>
                <a:spcPts val="0"/>
              </a:spcBef>
              <a:spcAft>
                <a:spcPts val="0"/>
              </a:spcAft>
              <a:buSzPts val="1800"/>
              <a:buChar char="●"/>
            </a:pPr>
            <a:r>
              <a:rPr b="1" lang="zh-CN" sz="1800"/>
              <a:t>Visualization</a:t>
            </a:r>
            <a:br>
              <a:rPr lang="zh-CN" sz="1800"/>
            </a:br>
            <a:endParaRPr sz="1800"/>
          </a:p>
          <a:p>
            <a:pPr indent="-342900" lvl="0" marL="457200" rtl="0" algn="l">
              <a:lnSpc>
                <a:spcPct val="100000"/>
              </a:lnSpc>
              <a:spcBef>
                <a:spcPts val="0"/>
              </a:spcBef>
              <a:spcAft>
                <a:spcPts val="0"/>
              </a:spcAft>
              <a:buSzPts val="1800"/>
              <a:buChar char="●"/>
            </a:pPr>
            <a:r>
              <a:rPr lang="zh-CN" sz="1800"/>
              <a:t>Examples</a:t>
            </a:r>
            <a:br>
              <a:rPr lang="zh-CN" sz="1800"/>
            </a:br>
            <a:endParaRPr sz="1800"/>
          </a:p>
          <a:p>
            <a:pPr indent="-342900" lvl="0" marL="457200" rtl="0" algn="l">
              <a:lnSpc>
                <a:spcPct val="100000"/>
              </a:lnSpc>
              <a:spcBef>
                <a:spcPts val="0"/>
              </a:spcBef>
              <a:spcAft>
                <a:spcPts val="0"/>
              </a:spcAft>
              <a:buSzPts val="1800"/>
              <a:buChar char="●"/>
            </a:pPr>
            <a:r>
              <a:rPr lang="zh-CN" sz="1800"/>
              <a:t>Structure Your Model</a:t>
            </a:r>
            <a:endParaRPr sz="1800"/>
          </a:p>
        </p:txBody>
      </p:sp>
      <p:sp>
        <p:nvSpPr>
          <p:cNvPr id="667" name="Google Shape;667;p95"/>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600"/>
              <a:buFont typeface="Arial"/>
              <a:buNone/>
            </a:pPr>
            <a:r>
              <a:rPr b="1" i="0" lang="zh-CN" sz="3600" u="none" cap="none" strike="noStrike">
                <a:solidFill>
                  <a:srgbClr val="000000"/>
                </a:solidFill>
                <a:latin typeface="PT Sans Narrow"/>
                <a:ea typeface="PT Sans Narrow"/>
                <a:cs typeface="PT Sans Narrow"/>
                <a:sym typeface="PT Sans Narrow"/>
              </a:rPr>
              <a:t>Agenda</a:t>
            </a:r>
            <a:endParaRPr b="1" i="0" sz="3600" u="none" cap="none" strike="noStrike">
              <a:solidFill>
                <a:srgbClr val="000000"/>
              </a:solidFill>
              <a:latin typeface="PT Sans Narrow"/>
              <a:ea typeface="PT Sans Narrow"/>
              <a:cs typeface="PT Sans Narrow"/>
              <a:sym typeface="PT Sans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b="1" lang="zh-CN" sz="1800"/>
              <a:t>The Pipeline of Machine Learning</a:t>
            </a:r>
            <a:br>
              <a:rPr b="1" lang="zh-CN" sz="1800"/>
            </a:br>
            <a:br>
              <a:rPr lang="zh-CN" sz="1800"/>
            </a:br>
            <a:endParaRPr sz="1800"/>
          </a:p>
          <a:p>
            <a:pPr indent="-342900" lvl="0" marL="457200" rtl="0" algn="l">
              <a:lnSpc>
                <a:spcPct val="100000"/>
              </a:lnSpc>
              <a:spcBef>
                <a:spcPts val="0"/>
              </a:spcBef>
              <a:spcAft>
                <a:spcPts val="0"/>
              </a:spcAft>
              <a:buSzPts val="1800"/>
              <a:buChar char="●"/>
            </a:pPr>
            <a:r>
              <a:rPr b="1" lang="zh-CN" sz="1800"/>
              <a:t>Introduction to Tensorflow</a:t>
            </a:r>
            <a:br>
              <a:rPr b="1" lang="zh-CN" sz="1800"/>
            </a:br>
            <a:br>
              <a:rPr b="1" lang="zh-CN" sz="1800"/>
            </a:br>
            <a:endParaRPr b="1" sz="1800"/>
          </a:p>
          <a:p>
            <a:pPr indent="-342900" lvl="0" marL="457200" rtl="0" algn="l">
              <a:lnSpc>
                <a:spcPct val="100000"/>
              </a:lnSpc>
              <a:spcBef>
                <a:spcPts val="0"/>
              </a:spcBef>
              <a:spcAft>
                <a:spcPts val="0"/>
              </a:spcAft>
              <a:buSzPts val="1800"/>
              <a:buChar char="●"/>
            </a:pPr>
            <a:r>
              <a:rPr b="1" lang="zh-CN" sz="1800"/>
              <a:t>Keras</a:t>
            </a:r>
            <a:br>
              <a:rPr b="1" lang="zh-CN" sz="1800"/>
            </a:br>
            <a:br>
              <a:rPr b="1" lang="zh-CN" sz="1800"/>
            </a:br>
            <a:endParaRPr b="1" sz="1800"/>
          </a:p>
          <a:p>
            <a:pPr indent="-342900" lvl="0" marL="457200" rtl="0" algn="l">
              <a:lnSpc>
                <a:spcPct val="100000"/>
              </a:lnSpc>
              <a:spcBef>
                <a:spcPts val="0"/>
              </a:spcBef>
              <a:spcAft>
                <a:spcPts val="0"/>
              </a:spcAft>
              <a:buSzPts val="1800"/>
              <a:buChar char="●"/>
            </a:pPr>
            <a:r>
              <a:rPr b="1" lang="zh-CN" sz="1800"/>
              <a:t>Hands-On </a:t>
            </a:r>
            <a:endParaRPr b="1" sz="1800"/>
          </a:p>
        </p:txBody>
      </p:sp>
      <p:sp>
        <p:nvSpPr>
          <p:cNvPr id="166" name="Google Shape;166;p24"/>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600"/>
              <a:buFont typeface="Arial"/>
              <a:buNone/>
            </a:pPr>
            <a:r>
              <a:rPr b="1" i="0" lang="zh-CN" sz="3600" u="none" cap="none" strike="noStrike">
                <a:solidFill>
                  <a:srgbClr val="000000"/>
                </a:solidFill>
                <a:latin typeface="PT Sans Narrow"/>
                <a:ea typeface="PT Sans Narrow"/>
                <a:cs typeface="PT Sans Narrow"/>
                <a:sym typeface="PT Sans Narrow"/>
              </a:rPr>
              <a:t>Agenda</a:t>
            </a:r>
            <a:endParaRPr b="1" i="0" sz="3600" u="none" cap="none" strike="noStrike">
              <a:solidFill>
                <a:srgbClr val="000000"/>
              </a:solidFill>
              <a:latin typeface="PT Sans Narrow"/>
              <a:ea typeface="PT Sans Narrow"/>
              <a:cs typeface="PT Sans Narrow"/>
              <a:sym typeface="PT Sans Narrow"/>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6"/>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Tensorboard</a:t>
            </a:r>
            <a:endParaRPr sz="3600"/>
          </a:p>
        </p:txBody>
      </p:sp>
      <p:sp>
        <p:nvSpPr>
          <p:cNvPr id="673" name="Google Shape;673;p96"/>
          <p:cNvSpPr txBox="1"/>
          <p:nvPr>
            <p:ph idx="1" type="body"/>
          </p:nvPr>
        </p:nvSpPr>
        <p:spPr>
          <a:xfrm>
            <a:off x="311700" y="1180400"/>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rPr b="1" lang="zh-CN" sz="1400">
                <a:solidFill>
                  <a:srgbClr val="0000FF"/>
                </a:solidFill>
              </a:rPr>
              <a:t>Tensorboard</a:t>
            </a:r>
            <a:r>
              <a:rPr lang="zh-CN" sz="1400"/>
              <a:t> is </a:t>
            </a:r>
            <a:r>
              <a:rPr lang="zh-CN" sz="1400">
                <a:solidFill>
                  <a:srgbClr val="212121"/>
                </a:solidFill>
                <a:latin typeface="Roboto"/>
                <a:ea typeface="Roboto"/>
                <a:cs typeface="Roboto"/>
                <a:sym typeface="Roboto"/>
              </a:rPr>
              <a:t>a suite of visualization tools in Tensorflow framework. You can use TensorBoard to visualize your TensorFlow graph, plot quantitative metrics about the execution of your graph, and show additional data like images that pass through it.</a:t>
            </a:r>
            <a:endParaRPr sz="1400"/>
          </a:p>
        </p:txBody>
      </p:sp>
      <p:pic>
        <p:nvPicPr>
          <p:cNvPr id="674" name="Google Shape;674;p96"/>
          <p:cNvPicPr preferRelativeResize="0"/>
          <p:nvPr/>
        </p:nvPicPr>
        <p:blipFill rotWithShape="1">
          <a:blip r:embed="rId3">
            <a:alphaModFix/>
          </a:blip>
          <a:srcRect b="0" l="0" r="0" t="0"/>
          <a:stretch/>
        </p:blipFill>
        <p:spPr>
          <a:xfrm>
            <a:off x="2710125" y="1990850"/>
            <a:ext cx="3723750" cy="3019926"/>
          </a:xfrm>
          <a:prstGeom prst="rect">
            <a:avLst/>
          </a:prstGeom>
          <a:noFill/>
          <a:ln>
            <a:noFill/>
          </a:ln>
        </p:spPr>
      </p:pic>
      <p:sp>
        <p:nvSpPr>
          <p:cNvPr id="675" name="Google Shape;675;p96"/>
          <p:cNvSpPr txBox="1"/>
          <p:nvPr/>
        </p:nvSpPr>
        <p:spPr>
          <a:xfrm>
            <a:off x="6650175" y="3136475"/>
            <a:ext cx="2182200" cy="3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434343"/>
                </a:solidFill>
                <a:latin typeface="Arial"/>
                <a:ea typeface="Arial"/>
                <a:cs typeface="Arial"/>
                <a:sym typeface="Arial"/>
              </a:rPr>
              <a:t>Image from Tensorflow</a:t>
            </a:r>
            <a:endParaRPr b="0" i="0" sz="1200" u="none" cap="none" strike="noStrike">
              <a:solidFill>
                <a:srgbClr val="434343"/>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97"/>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Visualize Your Graph With Tensorboard</a:t>
            </a:r>
            <a:endParaRPr sz="3600"/>
          </a:p>
        </p:txBody>
      </p:sp>
      <p:sp>
        <p:nvSpPr>
          <p:cNvPr id="681" name="Google Shape;681;p9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200">
                <a:latin typeface="Consolas"/>
                <a:ea typeface="Consolas"/>
                <a:cs typeface="Consolas"/>
                <a:sym typeface="Consolas"/>
              </a:rPr>
              <a:t>import tensorflow as tf</a:t>
            </a:r>
            <a:endParaRPr sz="12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200">
                <a:latin typeface="Consolas"/>
                <a:ea typeface="Consolas"/>
                <a:cs typeface="Consolas"/>
                <a:sym typeface="Consolas"/>
              </a:rPr>
              <a:t>a = tf.constant(2)</a:t>
            </a:r>
            <a:br>
              <a:rPr lang="zh-CN" sz="1200">
                <a:latin typeface="Consolas"/>
                <a:ea typeface="Consolas"/>
                <a:cs typeface="Consolas"/>
                <a:sym typeface="Consolas"/>
              </a:rPr>
            </a:br>
            <a:r>
              <a:rPr lang="zh-CN" sz="1200">
                <a:latin typeface="Consolas"/>
                <a:ea typeface="Consolas"/>
                <a:cs typeface="Consolas"/>
                <a:sym typeface="Consolas"/>
              </a:rPr>
              <a:t>b = tf.constant(3)</a:t>
            </a:r>
            <a:br>
              <a:rPr lang="zh-CN" sz="1200">
                <a:latin typeface="Consolas"/>
                <a:ea typeface="Consolas"/>
                <a:cs typeface="Consolas"/>
                <a:sym typeface="Consolas"/>
              </a:rPr>
            </a:br>
            <a:r>
              <a:rPr lang="zh-CN" sz="1200">
                <a:latin typeface="Consolas"/>
                <a:ea typeface="Consolas"/>
                <a:cs typeface="Consolas"/>
                <a:sym typeface="Consolas"/>
              </a:rPr>
              <a:t>x = tf.add(a, b)</a:t>
            </a:r>
            <a:endParaRPr sz="12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200">
                <a:highlight>
                  <a:srgbClr val="78909C"/>
                </a:highlight>
                <a:latin typeface="Consolas"/>
                <a:ea typeface="Consolas"/>
                <a:cs typeface="Consolas"/>
                <a:sym typeface="Consolas"/>
              </a:rPr>
              <a:t>writer = tf.summary.FileWriter('./graphs', tf.get_default_graph())</a:t>
            </a:r>
            <a:br>
              <a:rPr lang="zh-CN" sz="1200">
                <a:latin typeface="Consolas"/>
                <a:ea typeface="Consolas"/>
                <a:cs typeface="Consolas"/>
                <a:sym typeface="Consolas"/>
              </a:rPr>
            </a:br>
            <a:r>
              <a:rPr lang="zh-CN" sz="1200">
                <a:latin typeface="Consolas"/>
                <a:ea typeface="Consolas"/>
                <a:cs typeface="Consolas"/>
                <a:sym typeface="Consolas"/>
              </a:rPr>
              <a:t>with tf.Session() as sess:</a:t>
            </a:r>
            <a:br>
              <a:rPr lang="zh-CN" sz="1200">
                <a:latin typeface="Consolas"/>
                <a:ea typeface="Consolas"/>
                <a:cs typeface="Consolas"/>
                <a:sym typeface="Consolas"/>
              </a:rPr>
            </a:br>
            <a:r>
              <a:rPr lang="zh-CN" sz="1200">
                <a:latin typeface="Consolas"/>
                <a:ea typeface="Consolas"/>
                <a:cs typeface="Consolas"/>
                <a:sym typeface="Consolas"/>
              </a:rPr>
              <a:t>	</a:t>
            </a:r>
            <a:r>
              <a:rPr lang="zh-CN" sz="1200">
                <a:highlight>
                  <a:srgbClr val="78909C"/>
                </a:highlight>
                <a:latin typeface="Consolas"/>
                <a:ea typeface="Consolas"/>
                <a:cs typeface="Consolas"/>
                <a:sym typeface="Consolas"/>
              </a:rPr>
              <a:t># writer = tf.summary.FileWriter('./graphs', sess.graph) </a:t>
            </a:r>
            <a:br>
              <a:rPr lang="zh-CN" sz="1200">
                <a:highlight>
                  <a:srgbClr val="78909C"/>
                </a:highlight>
                <a:latin typeface="Consolas"/>
                <a:ea typeface="Consolas"/>
                <a:cs typeface="Consolas"/>
                <a:sym typeface="Consolas"/>
              </a:rPr>
            </a:br>
            <a:r>
              <a:rPr lang="zh-CN" sz="1200">
                <a:highlight>
                  <a:srgbClr val="78909C"/>
                </a:highlight>
                <a:latin typeface="Consolas"/>
                <a:ea typeface="Consolas"/>
                <a:cs typeface="Consolas"/>
                <a:sym typeface="Consolas"/>
              </a:rPr>
              <a:t>	</a:t>
            </a:r>
            <a:r>
              <a:rPr lang="zh-CN" sz="1200">
                <a:latin typeface="Consolas"/>
                <a:ea typeface="Consolas"/>
                <a:cs typeface="Consolas"/>
                <a:sym typeface="Consolas"/>
              </a:rPr>
              <a:t>print(sess.run(x))</a:t>
            </a:r>
            <a:br>
              <a:rPr lang="zh-CN" sz="1200">
                <a:latin typeface="Consolas"/>
                <a:ea typeface="Consolas"/>
                <a:cs typeface="Consolas"/>
                <a:sym typeface="Consolas"/>
              </a:rPr>
            </a:br>
            <a:r>
              <a:rPr lang="zh-CN" sz="1200">
                <a:latin typeface="Consolas"/>
                <a:ea typeface="Consolas"/>
                <a:cs typeface="Consolas"/>
                <a:sym typeface="Consolas"/>
              </a:rPr>
              <a:t>writer.close() # close the writer when you’re done using it</a:t>
            </a:r>
            <a:endParaRPr sz="1200">
              <a:latin typeface="Consolas"/>
              <a:ea typeface="Consolas"/>
              <a:cs typeface="Consolas"/>
              <a:sym typeface="Consolas"/>
            </a:endParaRPr>
          </a:p>
          <a:p>
            <a:pPr indent="0" lvl="0" marL="0" rtl="0" algn="l">
              <a:lnSpc>
                <a:spcPct val="100000"/>
              </a:lnSpc>
              <a:spcBef>
                <a:spcPts val="1600"/>
              </a:spcBef>
              <a:spcAft>
                <a:spcPts val="0"/>
              </a:spcAft>
              <a:buSzPts val="1400"/>
              <a:buNone/>
            </a:pPr>
            <a:r>
              <a:t/>
            </a:r>
            <a:endParaRPr/>
          </a:p>
        </p:txBody>
      </p:sp>
      <p:sp>
        <p:nvSpPr>
          <p:cNvPr id="682" name="Google Shape;682;p97"/>
          <p:cNvSpPr txBox="1"/>
          <p:nvPr/>
        </p:nvSpPr>
        <p:spPr>
          <a:xfrm>
            <a:off x="5114525" y="1575400"/>
            <a:ext cx="35775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FF"/>
                </a:solidFill>
                <a:latin typeface="Times New Roman"/>
                <a:ea typeface="Times New Roman"/>
                <a:cs typeface="Times New Roman"/>
                <a:sym typeface="Times New Roman"/>
              </a:rPr>
              <a:t>Create the summary writer after graph definition and before running your session</a:t>
            </a:r>
            <a:endParaRPr b="0" i="0" sz="1200" u="none" cap="none" strike="noStrike">
              <a:solidFill>
                <a:srgbClr val="0000FF"/>
              </a:solidFill>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98"/>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Launch Tensorboard</a:t>
            </a:r>
            <a:endParaRPr sz="3600"/>
          </a:p>
        </p:txBody>
      </p:sp>
      <p:sp>
        <p:nvSpPr>
          <p:cNvPr id="688" name="Google Shape;688;p98"/>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zh-CN" sz="1400">
                <a:latin typeface="Georgia"/>
                <a:ea typeface="Georgia"/>
                <a:cs typeface="Georgia"/>
                <a:sym typeface="Georgia"/>
              </a:rPr>
              <a:t>Go to terminal, run:</a:t>
            </a:r>
            <a:endParaRPr sz="1400">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zh-CN" sz="1400">
                <a:latin typeface="Consolas"/>
                <a:ea typeface="Consolas"/>
                <a:cs typeface="Consolas"/>
                <a:sym typeface="Consolas"/>
              </a:rPr>
              <a:t>$ python3 [yourprogram].py</a:t>
            </a:r>
            <a:br>
              <a:rPr lang="zh-CN" sz="1400">
                <a:latin typeface="Consolas"/>
                <a:ea typeface="Consolas"/>
                <a:cs typeface="Consolas"/>
                <a:sym typeface="Consolas"/>
              </a:rPr>
            </a:br>
            <a:r>
              <a:rPr lang="zh-CN" sz="1400">
                <a:latin typeface="Consolas"/>
                <a:ea typeface="Consolas"/>
                <a:cs typeface="Consolas"/>
                <a:sym typeface="Consolas"/>
              </a:rPr>
              <a:t>$ tensorboard --logdir="./graphs" --port 6006</a:t>
            </a:r>
            <a:endParaRPr sz="1400">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b="1" lang="zh-CN" sz="1400">
                <a:solidFill>
                  <a:srgbClr val="999999"/>
                </a:solidFill>
                <a:latin typeface="Georgia"/>
                <a:ea typeface="Georgia"/>
                <a:cs typeface="Georgia"/>
                <a:sym typeface="Georgia"/>
              </a:rPr>
              <a:t>Then open your browser and go to</a:t>
            </a:r>
            <a:r>
              <a:rPr b="1" lang="zh-CN" sz="1400">
                <a:solidFill>
                  <a:srgbClr val="999999"/>
                </a:solidFill>
                <a:latin typeface="Consolas"/>
                <a:ea typeface="Consolas"/>
                <a:cs typeface="Consolas"/>
                <a:sym typeface="Consolas"/>
              </a:rPr>
              <a:t>: http://localhost:6006/</a:t>
            </a:r>
            <a:endParaRPr b="1" sz="1400">
              <a:solidFill>
                <a:srgbClr val="999999"/>
              </a:solidFill>
              <a:latin typeface="Consolas"/>
              <a:ea typeface="Consolas"/>
              <a:cs typeface="Consolas"/>
              <a:sym typeface="Consolas"/>
            </a:endParaRPr>
          </a:p>
          <a:p>
            <a:pPr indent="0" lvl="0" marL="0" rtl="0" algn="l">
              <a:lnSpc>
                <a:spcPct val="115000"/>
              </a:lnSpc>
              <a:spcBef>
                <a:spcPts val="1600"/>
              </a:spcBef>
              <a:spcAft>
                <a:spcPts val="0"/>
              </a:spcAft>
              <a:buSzPts val="1400"/>
              <a:buNone/>
            </a:pPr>
            <a:r>
              <a:rPr lang="zh-CN" sz="1400">
                <a:latin typeface="Georgia"/>
                <a:ea typeface="Georgia"/>
                <a:cs typeface="Georgia"/>
                <a:sym typeface="Georgia"/>
              </a:rPr>
              <a:t>In Python Notebook: </a:t>
            </a:r>
            <a:endParaRPr sz="1400">
              <a:latin typeface="Georgia"/>
              <a:ea typeface="Georgia"/>
              <a:cs typeface="Georgia"/>
              <a:sym typeface="Georgia"/>
            </a:endParaRPr>
          </a:p>
          <a:p>
            <a:pPr indent="0" lvl="0" marL="0" rtl="0" algn="l">
              <a:lnSpc>
                <a:spcPct val="115000"/>
              </a:lnSpc>
              <a:spcBef>
                <a:spcPts val="1600"/>
              </a:spcBef>
              <a:spcAft>
                <a:spcPts val="0"/>
              </a:spcAft>
              <a:buSzPts val="1400"/>
              <a:buNone/>
            </a:pPr>
            <a:r>
              <a:rPr lang="zh-CN" sz="1400">
                <a:solidFill>
                  <a:schemeClr val="dk1"/>
                </a:solidFill>
                <a:latin typeface="Consolas"/>
                <a:ea typeface="Consolas"/>
                <a:cs typeface="Consolas"/>
                <a:sym typeface="Consolas"/>
              </a:rPr>
              <a:t>&gt;&gt; !python3 [yourprogram].py</a:t>
            </a:r>
            <a:endParaRPr sz="1400">
              <a:solidFill>
                <a:schemeClr val="dk1"/>
              </a:solidFill>
              <a:latin typeface="Consolas"/>
              <a:ea typeface="Consolas"/>
              <a:cs typeface="Consolas"/>
              <a:sym typeface="Consolas"/>
            </a:endParaRPr>
          </a:p>
          <a:p>
            <a:pPr indent="0" lvl="0" marL="0" rtl="0" algn="l">
              <a:lnSpc>
                <a:spcPct val="115000"/>
              </a:lnSpc>
              <a:spcBef>
                <a:spcPts val="1600"/>
              </a:spcBef>
              <a:spcAft>
                <a:spcPts val="0"/>
              </a:spcAft>
              <a:buClr>
                <a:schemeClr val="dk1"/>
              </a:buClr>
              <a:buSzPts val="1100"/>
              <a:buFont typeface="Arial"/>
              <a:buNone/>
            </a:pPr>
            <a:r>
              <a:rPr lang="zh-CN" sz="1400">
                <a:solidFill>
                  <a:schemeClr val="dk1"/>
                </a:solidFill>
                <a:latin typeface="Consolas"/>
                <a:ea typeface="Consolas"/>
                <a:cs typeface="Consolas"/>
                <a:sym typeface="Consolas"/>
              </a:rPr>
              <a:t>&gt;&gt; !tensorboard --logdir="./graphs" --port 6006</a:t>
            </a:r>
            <a:endParaRPr sz="1400">
              <a:latin typeface="Georgia"/>
              <a:ea typeface="Georgia"/>
              <a:cs typeface="Georgia"/>
              <a:sym typeface="Georgia"/>
            </a:endParaRPr>
          </a:p>
          <a:p>
            <a:pPr indent="0" lvl="0" marL="0" rtl="0" algn="l">
              <a:lnSpc>
                <a:spcPct val="100000"/>
              </a:lnSpc>
              <a:spcBef>
                <a:spcPts val="1600"/>
              </a:spcBef>
              <a:spcAft>
                <a:spcPts val="0"/>
              </a:spcAft>
              <a:buSzPts val="14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9"/>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t/>
            </a:r>
            <a:endParaRPr/>
          </a:p>
        </p:txBody>
      </p:sp>
      <p:sp>
        <p:nvSpPr>
          <p:cNvPr id="694" name="Google Shape;694;p9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a:p>
        </p:txBody>
      </p:sp>
      <p:pic>
        <p:nvPicPr>
          <p:cNvPr id="695" name="Google Shape;695;p99"/>
          <p:cNvPicPr preferRelativeResize="0"/>
          <p:nvPr/>
        </p:nvPicPr>
        <p:blipFill rotWithShape="1">
          <a:blip r:embed="rId3">
            <a:alphaModFix/>
          </a:blip>
          <a:srcRect b="0" l="0" r="0" t="0"/>
          <a:stretch/>
        </p:blipFill>
        <p:spPr>
          <a:xfrm>
            <a:off x="1955363" y="1325350"/>
            <a:ext cx="5113377" cy="3000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100"/>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zh-CN" sz="1800"/>
              <a:t>Why Tensorflow ? </a:t>
            </a:r>
            <a:br>
              <a:rPr lang="zh-CN" sz="1800"/>
            </a:br>
            <a:endParaRPr sz="1800"/>
          </a:p>
          <a:p>
            <a:pPr indent="-342900" lvl="0" marL="457200" rtl="0" algn="l">
              <a:lnSpc>
                <a:spcPct val="100000"/>
              </a:lnSpc>
              <a:spcBef>
                <a:spcPts val="0"/>
              </a:spcBef>
              <a:spcAft>
                <a:spcPts val="0"/>
              </a:spcAft>
              <a:buSzPts val="1800"/>
              <a:buChar char="●"/>
            </a:pPr>
            <a:r>
              <a:rPr lang="zh-CN" sz="1800"/>
              <a:t>Computational Graph and Sessions</a:t>
            </a:r>
            <a:br>
              <a:rPr lang="zh-CN" sz="1800"/>
            </a:br>
            <a:endParaRPr sz="1800"/>
          </a:p>
          <a:p>
            <a:pPr indent="-342900" lvl="0" marL="457200" rtl="0" algn="l">
              <a:lnSpc>
                <a:spcPct val="100000"/>
              </a:lnSpc>
              <a:spcBef>
                <a:spcPts val="0"/>
              </a:spcBef>
              <a:spcAft>
                <a:spcPts val="0"/>
              </a:spcAft>
              <a:buSzPts val="1800"/>
              <a:buChar char="●"/>
            </a:pPr>
            <a:r>
              <a:rPr lang="zh-CN" sz="1800"/>
              <a:t>Basic Operations in Tensorflow</a:t>
            </a:r>
            <a:br>
              <a:rPr lang="zh-CN" sz="1800"/>
            </a:br>
            <a:endParaRPr sz="1800"/>
          </a:p>
          <a:p>
            <a:pPr indent="-342900" lvl="0" marL="457200" rtl="0" algn="l">
              <a:lnSpc>
                <a:spcPct val="100000"/>
              </a:lnSpc>
              <a:spcBef>
                <a:spcPts val="0"/>
              </a:spcBef>
              <a:spcAft>
                <a:spcPts val="0"/>
              </a:spcAft>
              <a:buSzPts val="1800"/>
              <a:buChar char="●"/>
            </a:pPr>
            <a:r>
              <a:rPr lang="zh-CN" sz="1800"/>
              <a:t>Auto-Diff and Optimizers</a:t>
            </a:r>
            <a:br>
              <a:rPr lang="zh-CN" sz="1800"/>
            </a:br>
            <a:endParaRPr sz="1800"/>
          </a:p>
          <a:p>
            <a:pPr indent="-342900" lvl="0" marL="457200" rtl="0" algn="l">
              <a:lnSpc>
                <a:spcPct val="100000"/>
              </a:lnSpc>
              <a:spcBef>
                <a:spcPts val="0"/>
              </a:spcBef>
              <a:spcAft>
                <a:spcPts val="0"/>
              </a:spcAft>
              <a:buSzPts val="1800"/>
              <a:buChar char="●"/>
            </a:pPr>
            <a:r>
              <a:rPr lang="zh-CN" sz="1800"/>
              <a:t>Visualization</a:t>
            </a:r>
            <a:br>
              <a:rPr lang="zh-CN" sz="1800"/>
            </a:br>
            <a:endParaRPr sz="1800"/>
          </a:p>
          <a:p>
            <a:pPr indent="-342900" lvl="0" marL="457200" rtl="0" algn="l">
              <a:lnSpc>
                <a:spcPct val="100000"/>
              </a:lnSpc>
              <a:spcBef>
                <a:spcPts val="0"/>
              </a:spcBef>
              <a:spcAft>
                <a:spcPts val="0"/>
              </a:spcAft>
              <a:buSzPts val="1800"/>
              <a:buChar char="●"/>
            </a:pPr>
            <a:r>
              <a:rPr b="1" lang="zh-CN" sz="1800"/>
              <a:t>Examples</a:t>
            </a:r>
            <a:br>
              <a:rPr lang="zh-CN" sz="1800"/>
            </a:br>
            <a:endParaRPr sz="1800"/>
          </a:p>
          <a:p>
            <a:pPr indent="-342900" lvl="0" marL="457200" rtl="0" algn="l">
              <a:lnSpc>
                <a:spcPct val="100000"/>
              </a:lnSpc>
              <a:spcBef>
                <a:spcPts val="0"/>
              </a:spcBef>
              <a:spcAft>
                <a:spcPts val="0"/>
              </a:spcAft>
              <a:buSzPts val="1800"/>
              <a:buChar char="●"/>
            </a:pPr>
            <a:r>
              <a:rPr lang="zh-CN" sz="1800"/>
              <a:t>Model Management</a:t>
            </a:r>
            <a:endParaRPr sz="1800"/>
          </a:p>
        </p:txBody>
      </p:sp>
      <p:sp>
        <p:nvSpPr>
          <p:cNvPr id="701" name="Google Shape;701;p100"/>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600"/>
              <a:buFont typeface="Arial"/>
              <a:buNone/>
            </a:pPr>
            <a:r>
              <a:rPr b="1" i="0" lang="zh-CN" sz="3600" u="none" cap="none" strike="noStrike">
                <a:solidFill>
                  <a:srgbClr val="000000"/>
                </a:solidFill>
                <a:latin typeface="PT Sans Narrow"/>
                <a:ea typeface="PT Sans Narrow"/>
                <a:cs typeface="PT Sans Narrow"/>
                <a:sym typeface="PT Sans Narrow"/>
              </a:rPr>
              <a:t>Agenda</a:t>
            </a:r>
            <a:endParaRPr b="1" i="0" sz="3600" u="none" cap="none" strike="noStrike">
              <a:solidFill>
                <a:srgbClr val="000000"/>
              </a:solidFill>
              <a:latin typeface="PT Sans Narrow"/>
              <a:ea typeface="PT Sans Narrow"/>
              <a:cs typeface="PT Sans Narrow"/>
              <a:sym typeface="PT Sans Narrow"/>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01"/>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Standard Machine Learning Steps</a:t>
            </a:r>
            <a:endParaRPr/>
          </a:p>
        </p:txBody>
      </p:sp>
      <p:sp>
        <p:nvSpPr>
          <p:cNvPr id="707" name="Google Shape;707;p101"/>
          <p:cNvSpPr/>
          <p:nvPr/>
        </p:nvSpPr>
        <p:spPr>
          <a:xfrm>
            <a:off x="1068275" y="1569425"/>
            <a:ext cx="1332000" cy="2545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sp>
        <p:nvSpPr>
          <p:cNvPr id="708" name="Google Shape;708;p101"/>
          <p:cNvSpPr txBox="1"/>
          <p:nvPr/>
        </p:nvSpPr>
        <p:spPr>
          <a:xfrm>
            <a:off x="1292525" y="2588225"/>
            <a:ext cx="8835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t>Data</a:t>
            </a:r>
            <a:endParaRPr b="1" sz="1800"/>
          </a:p>
        </p:txBody>
      </p:sp>
      <p:sp>
        <p:nvSpPr>
          <p:cNvPr id="709" name="Google Shape;709;p101"/>
          <p:cNvSpPr/>
          <p:nvPr/>
        </p:nvSpPr>
        <p:spPr>
          <a:xfrm>
            <a:off x="3455425" y="1559525"/>
            <a:ext cx="1332000" cy="2545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cxnSp>
        <p:nvCxnSpPr>
          <p:cNvPr id="710" name="Google Shape;710;p101"/>
          <p:cNvCxnSpPr>
            <a:stCxn id="707" idx="3"/>
          </p:cNvCxnSpPr>
          <p:nvPr/>
        </p:nvCxnSpPr>
        <p:spPr>
          <a:xfrm flipH="1" rot="10800000">
            <a:off x="2400275" y="2822375"/>
            <a:ext cx="1028700" cy="19800"/>
          </a:xfrm>
          <a:prstGeom prst="straightConnector1">
            <a:avLst/>
          </a:prstGeom>
          <a:noFill/>
          <a:ln cap="flat" cmpd="sng" w="28575">
            <a:solidFill>
              <a:schemeClr val="dk2"/>
            </a:solidFill>
            <a:prstDash val="solid"/>
            <a:round/>
            <a:headEnd len="med" w="med" type="none"/>
            <a:tailEnd len="med" w="med" type="triangle"/>
          </a:ln>
        </p:spPr>
      </p:cxnSp>
      <p:sp>
        <p:nvSpPr>
          <p:cNvPr id="711" name="Google Shape;711;p101"/>
          <p:cNvSpPr txBox="1"/>
          <p:nvPr/>
        </p:nvSpPr>
        <p:spPr>
          <a:xfrm>
            <a:off x="3560875" y="2313850"/>
            <a:ext cx="11211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t>Feature</a:t>
            </a:r>
            <a:endParaRPr b="1" sz="1800"/>
          </a:p>
          <a:p>
            <a:pPr indent="0" lvl="0" marL="0" rtl="0" algn="ctr">
              <a:spcBef>
                <a:spcPts val="0"/>
              </a:spcBef>
              <a:spcAft>
                <a:spcPts val="0"/>
              </a:spcAft>
              <a:buNone/>
            </a:pPr>
            <a:r>
              <a:rPr b="1" lang="zh-CN" sz="1800"/>
              <a:t>Engineering</a:t>
            </a:r>
            <a:endParaRPr b="1" sz="1800"/>
          </a:p>
        </p:txBody>
      </p:sp>
      <p:sp>
        <p:nvSpPr>
          <p:cNvPr id="712" name="Google Shape;712;p101"/>
          <p:cNvSpPr/>
          <p:nvPr/>
        </p:nvSpPr>
        <p:spPr>
          <a:xfrm>
            <a:off x="5842575" y="1559525"/>
            <a:ext cx="1332000" cy="2545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cxnSp>
        <p:nvCxnSpPr>
          <p:cNvPr id="713" name="Google Shape;713;p101"/>
          <p:cNvCxnSpPr/>
          <p:nvPr/>
        </p:nvCxnSpPr>
        <p:spPr>
          <a:xfrm flipH="1" rot="10800000">
            <a:off x="4787425" y="2822375"/>
            <a:ext cx="1028700" cy="19800"/>
          </a:xfrm>
          <a:prstGeom prst="straightConnector1">
            <a:avLst/>
          </a:prstGeom>
          <a:noFill/>
          <a:ln cap="flat" cmpd="sng" w="28575">
            <a:solidFill>
              <a:schemeClr val="dk2"/>
            </a:solidFill>
            <a:prstDash val="solid"/>
            <a:round/>
            <a:headEnd len="med" w="med" type="none"/>
            <a:tailEnd len="med" w="med" type="triangle"/>
          </a:ln>
        </p:spPr>
      </p:cxnSp>
      <p:sp>
        <p:nvSpPr>
          <p:cNvPr id="714" name="Google Shape;714;p101"/>
          <p:cNvSpPr txBox="1"/>
          <p:nvPr/>
        </p:nvSpPr>
        <p:spPr>
          <a:xfrm>
            <a:off x="5948025" y="2571750"/>
            <a:ext cx="11211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t>Model</a:t>
            </a:r>
            <a:endParaRPr b="1" sz="18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02"/>
          <p:cNvSpPr txBox="1"/>
          <p:nvPr>
            <p:ph type="title"/>
          </p:nvPr>
        </p:nvSpPr>
        <p:spPr>
          <a:xfrm>
            <a:off x="251749" y="133325"/>
            <a:ext cx="8520600" cy="623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zh-CN"/>
              <a:t>Neural Networks</a:t>
            </a:r>
            <a:endParaRPr/>
          </a:p>
        </p:txBody>
      </p:sp>
      <p:sp>
        <p:nvSpPr>
          <p:cNvPr id="720" name="Google Shape;720;p102"/>
          <p:cNvSpPr/>
          <p:nvPr/>
        </p:nvSpPr>
        <p:spPr>
          <a:xfrm>
            <a:off x="1068275" y="1569425"/>
            <a:ext cx="1332000" cy="2545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sp>
        <p:nvSpPr>
          <p:cNvPr id="721" name="Google Shape;721;p102"/>
          <p:cNvSpPr txBox="1"/>
          <p:nvPr/>
        </p:nvSpPr>
        <p:spPr>
          <a:xfrm>
            <a:off x="1292525" y="2588225"/>
            <a:ext cx="8835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t>Data</a:t>
            </a:r>
            <a:endParaRPr b="1" sz="1800"/>
          </a:p>
        </p:txBody>
      </p:sp>
      <p:sp>
        <p:nvSpPr>
          <p:cNvPr id="722" name="Google Shape;722;p102"/>
          <p:cNvSpPr/>
          <p:nvPr/>
        </p:nvSpPr>
        <p:spPr>
          <a:xfrm>
            <a:off x="3455425" y="1559525"/>
            <a:ext cx="1332000" cy="2545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cxnSp>
        <p:nvCxnSpPr>
          <p:cNvPr id="723" name="Google Shape;723;p102"/>
          <p:cNvCxnSpPr>
            <a:stCxn id="720" idx="3"/>
          </p:cNvCxnSpPr>
          <p:nvPr/>
        </p:nvCxnSpPr>
        <p:spPr>
          <a:xfrm flipH="1" rot="10800000">
            <a:off x="2400275" y="2822375"/>
            <a:ext cx="1028700" cy="19800"/>
          </a:xfrm>
          <a:prstGeom prst="straightConnector1">
            <a:avLst/>
          </a:prstGeom>
          <a:noFill/>
          <a:ln cap="flat" cmpd="sng" w="28575">
            <a:solidFill>
              <a:schemeClr val="dk2"/>
            </a:solidFill>
            <a:prstDash val="solid"/>
            <a:round/>
            <a:headEnd len="med" w="med" type="none"/>
            <a:tailEnd len="med" w="med" type="triangle"/>
          </a:ln>
        </p:spPr>
      </p:cxnSp>
      <p:sp>
        <p:nvSpPr>
          <p:cNvPr id="724" name="Google Shape;724;p102"/>
          <p:cNvSpPr txBox="1"/>
          <p:nvPr/>
        </p:nvSpPr>
        <p:spPr>
          <a:xfrm>
            <a:off x="3547650" y="2430275"/>
            <a:ext cx="11211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t>Hidden Layers</a:t>
            </a:r>
            <a:endParaRPr b="1" sz="1800"/>
          </a:p>
        </p:txBody>
      </p:sp>
      <p:sp>
        <p:nvSpPr>
          <p:cNvPr id="725" name="Google Shape;725;p102"/>
          <p:cNvSpPr/>
          <p:nvPr/>
        </p:nvSpPr>
        <p:spPr>
          <a:xfrm>
            <a:off x="5842575" y="1559525"/>
            <a:ext cx="1332000" cy="2545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cxnSp>
        <p:nvCxnSpPr>
          <p:cNvPr id="726" name="Google Shape;726;p102"/>
          <p:cNvCxnSpPr/>
          <p:nvPr/>
        </p:nvCxnSpPr>
        <p:spPr>
          <a:xfrm flipH="1" rot="10800000">
            <a:off x="4787425" y="2822375"/>
            <a:ext cx="1028700" cy="19800"/>
          </a:xfrm>
          <a:prstGeom prst="straightConnector1">
            <a:avLst/>
          </a:prstGeom>
          <a:noFill/>
          <a:ln cap="flat" cmpd="sng" w="28575">
            <a:solidFill>
              <a:schemeClr val="dk2"/>
            </a:solidFill>
            <a:prstDash val="solid"/>
            <a:round/>
            <a:headEnd len="med" w="med" type="none"/>
            <a:tailEnd len="med" w="med" type="triangle"/>
          </a:ln>
        </p:spPr>
      </p:cxnSp>
      <p:sp>
        <p:nvSpPr>
          <p:cNvPr id="727" name="Google Shape;727;p102"/>
          <p:cNvSpPr txBox="1"/>
          <p:nvPr/>
        </p:nvSpPr>
        <p:spPr>
          <a:xfrm>
            <a:off x="5934800" y="2420025"/>
            <a:ext cx="11211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t>Classifier</a:t>
            </a:r>
            <a:endParaRPr b="1" sz="1800"/>
          </a:p>
        </p:txBody>
      </p:sp>
      <p:sp>
        <p:nvSpPr>
          <p:cNvPr id="728" name="Google Shape;728;p102"/>
          <p:cNvSpPr txBox="1"/>
          <p:nvPr/>
        </p:nvSpPr>
        <p:spPr>
          <a:xfrm>
            <a:off x="3006975" y="4391750"/>
            <a:ext cx="22947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800">
                <a:solidFill>
                  <a:srgbClr val="FF0000"/>
                </a:solidFill>
              </a:rPr>
              <a:t>Feature Extractors</a:t>
            </a:r>
            <a:endParaRPr b="1" sz="180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03"/>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Two Layers Neural Network in Tensorflow</a:t>
            </a:r>
            <a:endParaRPr sz="3600"/>
          </a:p>
        </p:txBody>
      </p:sp>
      <p:sp>
        <p:nvSpPr>
          <p:cNvPr id="734" name="Google Shape;734;p10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a:p>
        </p:txBody>
      </p:sp>
      <p:pic>
        <p:nvPicPr>
          <p:cNvPr id="735" name="Google Shape;735;p103"/>
          <p:cNvPicPr preferRelativeResize="0"/>
          <p:nvPr/>
        </p:nvPicPr>
        <p:blipFill rotWithShape="1">
          <a:blip r:embed="rId3">
            <a:alphaModFix/>
          </a:blip>
          <a:srcRect b="0" l="0" r="0" t="0"/>
          <a:stretch/>
        </p:blipFill>
        <p:spPr>
          <a:xfrm>
            <a:off x="1495860" y="1298700"/>
            <a:ext cx="6032376" cy="2959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04"/>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MNIST Dataset</a:t>
            </a:r>
            <a:endParaRPr sz="3600"/>
          </a:p>
        </p:txBody>
      </p:sp>
      <p:sp>
        <p:nvSpPr>
          <p:cNvPr id="741" name="Google Shape;741;p10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just">
              <a:lnSpc>
                <a:spcPct val="100000"/>
              </a:lnSpc>
              <a:spcBef>
                <a:spcPts val="0"/>
              </a:spcBef>
              <a:spcAft>
                <a:spcPts val="0"/>
              </a:spcAft>
              <a:buSzPts val="1400"/>
              <a:buNone/>
            </a:pPr>
            <a:r>
              <a:rPr lang="zh-CN" sz="1400">
                <a:solidFill>
                  <a:schemeClr val="dk1"/>
                </a:solidFill>
                <a:highlight>
                  <a:srgbClr val="FFFFFF"/>
                </a:highlight>
              </a:rPr>
              <a:t>This example is using MNIST handwritten digits. The dataset contains 60,000 examples for training and 10,000 examples for testing. The digits have been size-normalized and centered in a fixed-size image (28x28 pixels) with values from 0 to 1. For simplicity, each image has been flattened and converted to a 1-D numpy array of 784 features (28*28).</a:t>
            </a:r>
            <a:endParaRPr sz="1400"/>
          </a:p>
        </p:txBody>
      </p:sp>
      <p:pic>
        <p:nvPicPr>
          <p:cNvPr id="742" name="Google Shape;742;p104"/>
          <p:cNvPicPr preferRelativeResize="0"/>
          <p:nvPr/>
        </p:nvPicPr>
        <p:blipFill rotWithShape="1">
          <a:blip r:embed="rId3">
            <a:alphaModFix/>
          </a:blip>
          <a:srcRect b="0" l="0" r="0" t="0"/>
          <a:stretch/>
        </p:blipFill>
        <p:spPr>
          <a:xfrm>
            <a:off x="3112375" y="2316450"/>
            <a:ext cx="2919250" cy="2335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105"/>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t/>
            </a:r>
            <a:endParaRPr sz="3600"/>
          </a:p>
        </p:txBody>
      </p:sp>
      <p:sp>
        <p:nvSpPr>
          <p:cNvPr id="748" name="Google Shape;748;p10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b="1" sz="2400">
              <a:latin typeface="PT Sans Narrow"/>
              <a:ea typeface="PT Sans Narrow"/>
              <a:cs typeface="PT Sans Narrow"/>
              <a:sym typeface="PT Sans Narrow"/>
            </a:endParaRPr>
          </a:p>
          <a:p>
            <a:pPr indent="0" lvl="0" marL="0" rtl="0" algn="l">
              <a:lnSpc>
                <a:spcPct val="100000"/>
              </a:lnSpc>
              <a:spcBef>
                <a:spcPts val="0"/>
              </a:spcBef>
              <a:spcAft>
                <a:spcPts val="0"/>
              </a:spcAft>
              <a:buSzPts val="1400"/>
              <a:buNone/>
            </a:pPr>
            <a:r>
              <a:t/>
            </a:r>
            <a:endParaRPr b="1" sz="2400">
              <a:latin typeface="PT Sans Narrow"/>
              <a:ea typeface="PT Sans Narrow"/>
              <a:cs typeface="PT Sans Narrow"/>
              <a:sym typeface="PT Sans Narrow"/>
            </a:endParaRPr>
          </a:p>
          <a:p>
            <a:pPr indent="0" lvl="0" marL="0" rtl="0" algn="l">
              <a:lnSpc>
                <a:spcPct val="100000"/>
              </a:lnSpc>
              <a:spcBef>
                <a:spcPts val="0"/>
              </a:spcBef>
              <a:spcAft>
                <a:spcPts val="0"/>
              </a:spcAft>
              <a:buSzPts val="1400"/>
              <a:buNone/>
            </a:pPr>
            <a:r>
              <a:rPr b="1" lang="zh-CN" sz="2400">
                <a:latin typeface="PT Sans Narrow"/>
                <a:ea typeface="PT Sans Narrow"/>
                <a:cs typeface="PT Sans Narrow"/>
                <a:sym typeface="PT Sans Narrow"/>
              </a:rPr>
              <a:t>Phase 1: Assemble Our Graph</a:t>
            </a:r>
            <a:endParaRPr b="1" sz="2400">
              <a:latin typeface="PT Sans Narrow"/>
              <a:ea typeface="PT Sans Narrow"/>
              <a:cs typeface="PT Sans Narrow"/>
              <a:sym typeface="PT Sans Narrow"/>
            </a:endParaRPr>
          </a:p>
          <a:p>
            <a:pPr indent="0" lvl="0" marL="0" rtl="0" algn="l">
              <a:lnSpc>
                <a:spcPct val="100000"/>
              </a:lnSpc>
              <a:spcBef>
                <a:spcPts val="0"/>
              </a:spcBef>
              <a:spcAft>
                <a:spcPts val="0"/>
              </a:spcAft>
              <a:buSzPts val="1400"/>
              <a:buNone/>
            </a:pPr>
            <a:r>
              <a:t/>
            </a:r>
            <a:endParaRPr b="1" sz="2400">
              <a:latin typeface="PT Sans Narrow"/>
              <a:ea typeface="PT Sans Narrow"/>
              <a:cs typeface="PT Sans Narrow"/>
              <a:sym typeface="PT Sans Narrow"/>
            </a:endParaRPr>
          </a:p>
          <a:p>
            <a:pPr indent="0" lvl="0" marL="0" rtl="0" algn="l">
              <a:lnSpc>
                <a:spcPct val="100000"/>
              </a:lnSpc>
              <a:spcBef>
                <a:spcPts val="0"/>
              </a:spcBef>
              <a:spcAft>
                <a:spcPts val="0"/>
              </a:spcAft>
              <a:buSzPts val="1400"/>
              <a:buNone/>
            </a:pPr>
            <a:r>
              <a:t/>
            </a:r>
            <a:endParaRPr b="1" sz="2400">
              <a:latin typeface="PT Sans Narrow"/>
              <a:ea typeface="PT Sans Narrow"/>
              <a:cs typeface="PT Sans Narrow"/>
              <a:sym typeface="PT Sans Narrow"/>
            </a:endParaRPr>
          </a:p>
          <a:p>
            <a:pPr indent="0" lvl="0" marL="0" rtl="0" algn="l">
              <a:lnSpc>
                <a:spcPct val="100000"/>
              </a:lnSpc>
              <a:spcBef>
                <a:spcPts val="0"/>
              </a:spcBef>
              <a:spcAft>
                <a:spcPts val="0"/>
              </a:spcAft>
              <a:buSzPts val="1400"/>
              <a:buNone/>
            </a:pPr>
            <a:r>
              <a:rPr b="1" lang="zh-CN" sz="2400">
                <a:latin typeface="PT Sans Narrow"/>
                <a:ea typeface="PT Sans Narrow"/>
                <a:cs typeface="PT Sans Narrow"/>
                <a:sym typeface="PT Sans Narrow"/>
              </a:rPr>
              <a:t>Phase 2: </a:t>
            </a:r>
            <a:r>
              <a:rPr b="1" lang="zh-CN" sz="2400">
                <a:solidFill>
                  <a:schemeClr val="dk1"/>
                </a:solidFill>
              </a:rPr>
              <a:t>use a session to execute operations in the graph.</a:t>
            </a:r>
            <a:endParaRPr b="1" sz="2400">
              <a:solidFill>
                <a:schemeClr val="dk1"/>
              </a:solidFill>
            </a:endParaRPr>
          </a:p>
          <a:p>
            <a:pPr indent="0" lvl="0" marL="0" rtl="0" algn="l">
              <a:lnSpc>
                <a:spcPct val="100000"/>
              </a:lnSpc>
              <a:spcBef>
                <a:spcPts val="0"/>
              </a:spcBef>
              <a:spcAft>
                <a:spcPts val="0"/>
              </a:spcAft>
              <a:buSzPts val="1400"/>
              <a:buNone/>
            </a:pPr>
            <a:r>
              <a:t/>
            </a:r>
            <a:endParaRPr b="1" sz="2400">
              <a:solidFill>
                <a:schemeClr val="dk1"/>
              </a:solidFill>
            </a:endParaRPr>
          </a:p>
          <a:p>
            <a:pPr indent="0" lvl="0" marL="0" rtl="0" algn="ctr">
              <a:lnSpc>
                <a:spcPct val="100000"/>
              </a:lnSpc>
              <a:spcBef>
                <a:spcPts val="0"/>
              </a:spcBef>
              <a:spcAft>
                <a:spcPts val="0"/>
              </a:spcAft>
              <a:buSzPts val="1400"/>
              <a:buNone/>
            </a:pPr>
            <a:r>
              <a:rPr b="1" lang="zh-CN" sz="1800">
                <a:solidFill>
                  <a:srgbClr val="666666"/>
                </a:solidFill>
              </a:rPr>
              <a:t>See Notebook for Details  </a:t>
            </a:r>
            <a:endParaRPr b="1" sz="18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nvSpPr>
        <p:spPr>
          <a:xfrm>
            <a:off x="233774" y="152614"/>
            <a:ext cx="8319300" cy="530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accent1"/>
              </a:buClr>
              <a:buSzPts val="2700"/>
              <a:buFont typeface="PT Sans Narrow"/>
              <a:buNone/>
            </a:pPr>
            <a:r>
              <a:rPr b="1" i="0" lang="zh-CN" sz="2700" u="none" cap="none" strike="noStrike">
                <a:solidFill>
                  <a:srgbClr val="333333"/>
                </a:solidFill>
                <a:highlight>
                  <a:srgbClr val="FFFFFF"/>
                </a:highlight>
                <a:latin typeface="PT Sans Narrow"/>
                <a:ea typeface="PT Sans Narrow"/>
                <a:cs typeface="PT Sans Narrow"/>
                <a:sym typeface="PT Sans Narrow"/>
              </a:rPr>
              <a:t>The Pipeline of Machine Learning Projects</a:t>
            </a:r>
            <a:endParaRPr b="1" i="0" sz="2700" u="none" cap="none" strike="noStrike">
              <a:solidFill>
                <a:srgbClr val="333333"/>
              </a:solidFill>
              <a:highlight>
                <a:srgbClr val="FFFFFF"/>
              </a:highlight>
              <a:latin typeface="PT Sans Narrow"/>
              <a:ea typeface="PT Sans Narrow"/>
              <a:cs typeface="PT Sans Narrow"/>
              <a:sym typeface="PT Sans Narrow"/>
            </a:endParaRPr>
          </a:p>
        </p:txBody>
      </p:sp>
      <p:grpSp>
        <p:nvGrpSpPr>
          <p:cNvPr id="172" name="Google Shape;172;p25"/>
          <p:cNvGrpSpPr/>
          <p:nvPr/>
        </p:nvGrpSpPr>
        <p:grpSpPr>
          <a:xfrm>
            <a:off x="100149" y="2717256"/>
            <a:ext cx="8905940" cy="774450"/>
            <a:chOff x="2900" y="1402323"/>
            <a:chExt cx="11874587" cy="1032600"/>
          </a:xfrm>
        </p:grpSpPr>
        <p:sp>
          <p:nvSpPr>
            <p:cNvPr id="173" name="Google Shape;173;p25"/>
            <p:cNvSpPr/>
            <p:nvPr/>
          </p:nvSpPr>
          <p:spPr>
            <a:xfrm>
              <a:off x="2900" y="1402323"/>
              <a:ext cx="2581500" cy="1032600"/>
            </a:xfrm>
            <a:prstGeom prst="chevron">
              <a:avLst>
                <a:gd fmla="val 50000" name="adj"/>
              </a:avLst>
            </a:prstGeom>
            <a:solidFill>
              <a:srgbClr val="599BD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 name="Google Shape;174;p25"/>
            <p:cNvSpPr txBox="1"/>
            <p:nvPr/>
          </p:nvSpPr>
          <p:spPr>
            <a:xfrm>
              <a:off x="519183" y="1402323"/>
              <a:ext cx="1548900" cy="1032600"/>
            </a:xfrm>
            <a:prstGeom prst="rect">
              <a:avLst/>
            </a:prstGeom>
            <a:noFill/>
            <a:ln>
              <a:noFill/>
            </a:ln>
          </p:spPr>
          <p:txBody>
            <a:bodyPr anchorCtr="0" anchor="ctr" bIns="17000" lIns="51000" spcFirstLastPara="1" rIns="17000" wrap="square" tIns="17000">
              <a:noAutofit/>
            </a:bodyPr>
            <a:lstStyle/>
            <a:p>
              <a:pPr indent="0" lvl="0" marL="0" marR="0" rtl="0" algn="ctr">
                <a:lnSpc>
                  <a:spcPct val="90000"/>
                </a:lnSpc>
                <a:spcBef>
                  <a:spcPts val="0"/>
                </a:spcBef>
                <a:spcAft>
                  <a:spcPts val="0"/>
                </a:spcAft>
                <a:buNone/>
              </a:pPr>
              <a:r>
                <a:rPr b="0" i="0" lang="zh-CN" sz="1300" u="none" cap="none" strike="noStrike">
                  <a:solidFill>
                    <a:schemeClr val="lt1"/>
                  </a:solidFill>
                  <a:latin typeface="Arial"/>
                  <a:ea typeface="Arial"/>
                  <a:cs typeface="Arial"/>
                  <a:sym typeface="Arial"/>
                </a:rPr>
                <a:t>Data Collection</a:t>
              </a:r>
              <a:endParaRPr b="0" i="0" sz="1300" u="none" cap="none" strike="noStrike">
                <a:solidFill>
                  <a:schemeClr val="lt1"/>
                </a:solidFill>
                <a:latin typeface="Arial"/>
                <a:ea typeface="Arial"/>
                <a:cs typeface="Arial"/>
                <a:sym typeface="Arial"/>
              </a:endParaRPr>
            </a:p>
          </p:txBody>
        </p:sp>
        <p:sp>
          <p:nvSpPr>
            <p:cNvPr id="175" name="Google Shape;175;p25"/>
            <p:cNvSpPr/>
            <p:nvPr/>
          </p:nvSpPr>
          <p:spPr>
            <a:xfrm>
              <a:off x="2326172" y="1402323"/>
              <a:ext cx="2581500" cy="1032600"/>
            </a:xfrm>
            <a:prstGeom prst="chevron">
              <a:avLst>
                <a:gd fmla="val 50000" name="adj"/>
              </a:avLst>
            </a:prstGeom>
            <a:solidFill>
              <a:srgbClr val="599BD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 name="Google Shape;176;p25"/>
            <p:cNvSpPr txBox="1"/>
            <p:nvPr/>
          </p:nvSpPr>
          <p:spPr>
            <a:xfrm>
              <a:off x="2842455" y="1402323"/>
              <a:ext cx="1548900" cy="1032600"/>
            </a:xfrm>
            <a:prstGeom prst="rect">
              <a:avLst/>
            </a:prstGeom>
            <a:noFill/>
            <a:ln>
              <a:noFill/>
            </a:ln>
          </p:spPr>
          <p:txBody>
            <a:bodyPr anchorCtr="0" anchor="ctr" bIns="17000" lIns="51000" spcFirstLastPara="1" rIns="17000" wrap="square" tIns="17000">
              <a:noAutofit/>
            </a:bodyPr>
            <a:lstStyle/>
            <a:p>
              <a:pPr indent="0" lvl="0" marL="0" marR="0" rtl="0" algn="ctr">
                <a:lnSpc>
                  <a:spcPct val="90000"/>
                </a:lnSpc>
                <a:spcBef>
                  <a:spcPts val="0"/>
                </a:spcBef>
                <a:spcAft>
                  <a:spcPts val="0"/>
                </a:spcAft>
                <a:buNone/>
              </a:pPr>
              <a:r>
                <a:rPr b="0" i="0" lang="zh-CN" sz="1300" u="none" cap="none" strike="noStrike">
                  <a:solidFill>
                    <a:schemeClr val="lt1"/>
                  </a:solidFill>
                  <a:latin typeface="Arial"/>
                  <a:ea typeface="Arial"/>
                  <a:cs typeface="Arial"/>
                  <a:sym typeface="Arial"/>
                </a:rPr>
                <a:t>Data Cleaning and Preprocessing</a:t>
              </a:r>
              <a:endParaRPr b="0" i="0" sz="1300" u="none" cap="none" strike="noStrike">
                <a:solidFill>
                  <a:schemeClr val="lt1"/>
                </a:solidFill>
                <a:latin typeface="Arial"/>
                <a:ea typeface="Arial"/>
                <a:cs typeface="Arial"/>
                <a:sym typeface="Arial"/>
              </a:endParaRPr>
            </a:p>
          </p:txBody>
        </p:sp>
        <p:sp>
          <p:nvSpPr>
            <p:cNvPr id="177" name="Google Shape;177;p25"/>
            <p:cNvSpPr/>
            <p:nvPr/>
          </p:nvSpPr>
          <p:spPr>
            <a:xfrm>
              <a:off x="4649443" y="1402323"/>
              <a:ext cx="2581500" cy="1032600"/>
            </a:xfrm>
            <a:prstGeom prst="chevron">
              <a:avLst>
                <a:gd fmla="val 50000" name="adj"/>
              </a:avLst>
            </a:prstGeom>
            <a:solidFill>
              <a:srgbClr val="599BD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 name="Google Shape;178;p25"/>
            <p:cNvSpPr txBox="1"/>
            <p:nvPr/>
          </p:nvSpPr>
          <p:spPr>
            <a:xfrm>
              <a:off x="5165726" y="1402323"/>
              <a:ext cx="1548900" cy="1032600"/>
            </a:xfrm>
            <a:prstGeom prst="rect">
              <a:avLst/>
            </a:prstGeom>
            <a:noFill/>
            <a:ln>
              <a:noFill/>
            </a:ln>
          </p:spPr>
          <p:txBody>
            <a:bodyPr anchorCtr="0" anchor="ctr" bIns="17000" lIns="51000" spcFirstLastPara="1" rIns="17000" wrap="square" tIns="17000">
              <a:noAutofit/>
            </a:bodyPr>
            <a:lstStyle/>
            <a:p>
              <a:pPr indent="0" lvl="0" marL="0" marR="0" rtl="0" algn="ctr">
                <a:lnSpc>
                  <a:spcPct val="90000"/>
                </a:lnSpc>
                <a:spcBef>
                  <a:spcPts val="0"/>
                </a:spcBef>
                <a:spcAft>
                  <a:spcPts val="0"/>
                </a:spcAft>
                <a:buNone/>
              </a:pPr>
              <a:r>
                <a:rPr b="0" i="0" lang="zh-CN" sz="1300" u="none" cap="none" strike="noStrike">
                  <a:solidFill>
                    <a:schemeClr val="lt1"/>
                  </a:solidFill>
                  <a:latin typeface="Arial"/>
                  <a:ea typeface="Arial"/>
                  <a:cs typeface="Arial"/>
                  <a:sym typeface="Arial"/>
                </a:rPr>
                <a:t>Model Selection and Training </a:t>
              </a:r>
              <a:endParaRPr b="0" i="0" sz="1300" u="none" cap="none" strike="noStrike">
                <a:solidFill>
                  <a:schemeClr val="lt1"/>
                </a:solidFill>
                <a:latin typeface="Arial"/>
                <a:ea typeface="Arial"/>
                <a:cs typeface="Arial"/>
                <a:sym typeface="Arial"/>
              </a:endParaRPr>
            </a:p>
          </p:txBody>
        </p:sp>
        <p:sp>
          <p:nvSpPr>
            <p:cNvPr id="179" name="Google Shape;179;p25"/>
            <p:cNvSpPr/>
            <p:nvPr/>
          </p:nvSpPr>
          <p:spPr>
            <a:xfrm>
              <a:off x="6972715" y="1402323"/>
              <a:ext cx="2581500" cy="1032600"/>
            </a:xfrm>
            <a:prstGeom prst="chevron">
              <a:avLst>
                <a:gd fmla="val 50000" name="adj"/>
              </a:avLst>
            </a:prstGeom>
            <a:solidFill>
              <a:srgbClr val="599BD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 name="Google Shape;180;p25"/>
            <p:cNvSpPr txBox="1"/>
            <p:nvPr/>
          </p:nvSpPr>
          <p:spPr>
            <a:xfrm>
              <a:off x="7488998" y="1402323"/>
              <a:ext cx="1548900" cy="1032600"/>
            </a:xfrm>
            <a:prstGeom prst="rect">
              <a:avLst/>
            </a:prstGeom>
            <a:noFill/>
            <a:ln>
              <a:noFill/>
            </a:ln>
          </p:spPr>
          <p:txBody>
            <a:bodyPr anchorCtr="0" anchor="ctr" bIns="17000" lIns="51000" spcFirstLastPara="1" rIns="17000" wrap="square" tIns="17000">
              <a:noAutofit/>
            </a:bodyPr>
            <a:lstStyle/>
            <a:p>
              <a:pPr indent="0" lvl="0" marL="0" marR="0" rtl="0" algn="ctr">
                <a:lnSpc>
                  <a:spcPct val="90000"/>
                </a:lnSpc>
                <a:spcBef>
                  <a:spcPts val="0"/>
                </a:spcBef>
                <a:spcAft>
                  <a:spcPts val="0"/>
                </a:spcAft>
                <a:buNone/>
              </a:pPr>
              <a:r>
                <a:rPr b="0" i="0" lang="zh-CN" sz="1300" u="none" cap="none" strike="noStrike">
                  <a:solidFill>
                    <a:schemeClr val="lt1"/>
                  </a:solidFill>
                  <a:latin typeface="Arial"/>
                  <a:ea typeface="Arial"/>
                  <a:cs typeface="Arial"/>
                  <a:sym typeface="Arial"/>
                </a:rPr>
                <a:t>Model Testing </a:t>
              </a:r>
              <a:endParaRPr b="0" i="0" sz="1300" u="none" cap="none" strike="noStrike">
                <a:solidFill>
                  <a:schemeClr val="lt1"/>
                </a:solidFill>
                <a:latin typeface="Arial"/>
                <a:ea typeface="Arial"/>
                <a:cs typeface="Arial"/>
                <a:sym typeface="Arial"/>
              </a:endParaRPr>
            </a:p>
          </p:txBody>
        </p:sp>
        <p:sp>
          <p:nvSpPr>
            <p:cNvPr id="181" name="Google Shape;181;p25"/>
            <p:cNvSpPr/>
            <p:nvPr/>
          </p:nvSpPr>
          <p:spPr>
            <a:xfrm>
              <a:off x="9295987" y="1402323"/>
              <a:ext cx="2581500" cy="1032600"/>
            </a:xfrm>
            <a:prstGeom prst="chevron">
              <a:avLst>
                <a:gd fmla="val 50000" name="adj"/>
              </a:avLst>
            </a:prstGeom>
            <a:solidFill>
              <a:srgbClr val="599BD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 name="Google Shape;182;p25"/>
            <p:cNvSpPr txBox="1"/>
            <p:nvPr/>
          </p:nvSpPr>
          <p:spPr>
            <a:xfrm>
              <a:off x="9812270" y="1402323"/>
              <a:ext cx="1548900" cy="1032600"/>
            </a:xfrm>
            <a:prstGeom prst="rect">
              <a:avLst/>
            </a:prstGeom>
            <a:noFill/>
            <a:ln>
              <a:noFill/>
            </a:ln>
          </p:spPr>
          <p:txBody>
            <a:bodyPr anchorCtr="0" anchor="ctr" bIns="17000" lIns="51000" spcFirstLastPara="1" rIns="17000" wrap="square" tIns="17000">
              <a:noAutofit/>
            </a:bodyPr>
            <a:lstStyle/>
            <a:p>
              <a:pPr indent="0" lvl="0" marL="0" marR="0" rtl="0" algn="ctr">
                <a:lnSpc>
                  <a:spcPct val="90000"/>
                </a:lnSpc>
                <a:spcBef>
                  <a:spcPts val="0"/>
                </a:spcBef>
                <a:spcAft>
                  <a:spcPts val="0"/>
                </a:spcAft>
                <a:buNone/>
              </a:pPr>
              <a:r>
                <a:rPr b="0" i="0" lang="zh-CN" sz="1300" u="none" cap="none" strike="noStrike">
                  <a:solidFill>
                    <a:schemeClr val="lt1"/>
                  </a:solidFill>
                  <a:latin typeface="Arial"/>
                  <a:ea typeface="Arial"/>
                  <a:cs typeface="Arial"/>
                  <a:sym typeface="Arial"/>
                </a:rPr>
                <a:t>Model Deployment and Integration</a:t>
              </a:r>
              <a:endParaRPr b="0" i="0" sz="1300" u="none" cap="none" strike="noStrike">
                <a:solidFill>
                  <a:schemeClr val="lt1"/>
                </a:solidFill>
                <a:latin typeface="Arial"/>
                <a:ea typeface="Arial"/>
                <a:cs typeface="Arial"/>
                <a:sym typeface="Arial"/>
              </a:endParaRPr>
            </a:p>
          </p:txBody>
        </p:sp>
      </p:grpSp>
      <p:sp>
        <p:nvSpPr>
          <p:cNvPr id="183" name="Google Shape;183;p25"/>
          <p:cNvSpPr txBox="1"/>
          <p:nvPr/>
        </p:nvSpPr>
        <p:spPr>
          <a:xfrm>
            <a:off x="331748" y="1285874"/>
            <a:ext cx="1560900" cy="300300"/>
          </a:xfrm>
          <a:prstGeom prst="rect">
            <a:avLst/>
          </a:prstGeom>
          <a:solidFill>
            <a:schemeClr val="accent1"/>
          </a:solidFill>
          <a:ln cap="flat" cmpd="sng" w="381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500" u="none" cap="none" strike="noStrike">
                <a:solidFill>
                  <a:schemeClr val="lt1"/>
                </a:solidFill>
                <a:latin typeface="Arial"/>
                <a:ea typeface="Arial"/>
                <a:cs typeface="Arial"/>
                <a:sym typeface="Arial"/>
              </a:rPr>
              <a:t>User Behaviour</a:t>
            </a:r>
            <a:endParaRPr b="1" i="0" sz="1500" u="none" cap="none" strike="noStrike">
              <a:solidFill>
                <a:schemeClr val="lt1"/>
              </a:solidFill>
              <a:latin typeface="Arial"/>
              <a:ea typeface="Arial"/>
              <a:cs typeface="Arial"/>
              <a:sym typeface="Arial"/>
            </a:endParaRPr>
          </a:p>
        </p:txBody>
      </p:sp>
      <p:cxnSp>
        <p:nvCxnSpPr>
          <p:cNvPr id="184" name="Google Shape;184;p25"/>
          <p:cNvCxnSpPr/>
          <p:nvPr/>
        </p:nvCxnSpPr>
        <p:spPr>
          <a:xfrm rot="10800000">
            <a:off x="2028528" y="1436085"/>
            <a:ext cx="5943900" cy="1205700"/>
          </a:xfrm>
          <a:prstGeom prst="bentConnector3">
            <a:avLst>
              <a:gd fmla="val -67" name="adj1"/>
            </a:avLst>
          </a:prstGeom>
          <a:noFill/>
          <a:ln cap="flat" cmpd="sng" w="57150">
            <a:solidFill>
              <a:srgbClr val="5597D3"/>
            </a:solidFill>
            <a:prstDash val="solid"/>
            <a:round/>
            <a:headEnd len="sm" w="sm" type="none"/>
            <a:tailEnd len="med" w="med" type="triangle"/>
          </a:ln>
        </p:spPr>
      </p:cxnSp>
      <p:cxnSp>
        <p:nvCxnSpPr>
          <p:cNvPr id="185" name="Google Shape;185;p25"/>
          <p:cNvCxnSpPr/>
          <p:nvPr/>
        </p:nvCxnSpPr>
        <p:spPr>
          <a:xfrm>
            <a:off x="1016456" y="1775732"/>
            <a:ext cx="0" cy="771600"/>
          </a:xfrm>
          <a:prstGeom prst="straightConnector1">
            <a:avLst/>
          </a:prstGeom>
          <a:noFill/>
          <a:ln cap="flat" cmpd="sng" w="57150">
            <a:solidFill>
              <a:srgbClr val="5597D3"/>
            </a:solidFill>
            <a:prstDash val="solid"/>
            <a:round/>
            <a:headEnd len="sm" w="sm" type="none"/>
            <a:tailEnd len="med" w="med" type="triangle"/>
          </a:ln>
        </p:spPr>
      </p:cxnSp>
      <p:sp>
        <p:nvSpPr>
          <p:cNvPr id="186" name="Google Shape;186;p25"/>
          <p:cNvSpPr txBox="1"/>
          <p:nvPr/>
        </p:nvSpPr>
        <p:spPr>
          <a:xfrm>
            <a:off x="4553087" y="1090285"/>
            <a:ext cx="19563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400" u="none" cap="none" strike="noStrike">
                <a:solidFill>
                  <a:srgbClr val="000000"/>
                </a:solidFill>
                <a:latin typeface="Arial"/>
                <a:ea typeface="Arial"/>
                <a:cs typeface="Arial"/>
                <a:sym typeface="Arial"/>
              </a:rPr>
              <a:t>Model Feedback Loop</a:t>
            </a:r>
            <a:endParaRPr b="1" i="0" sz="1400" u="none" cap="none" strike="noStrike">
              <a:solidFill>
                <a:srgbClr val="000000"/>
              </a:solidFill>
              <a:latin typeface="Arial"/>
              <a:ea typeface="Arial"/>
              <a:cs typeface="Arial"/>
              <a:sym typeface="Arial"/>
            </a:endParaRPr>
          </a:p>
        </p:txBody>
      </p:sp>
      <p:sp>
        <p:nvSpPr>
          <p:cNvPr id="187" name="Google Shape;187;p25"/>
          <p:cNvSpPr/>
          <p:nvPr/>
        </p:nvSpPr>
        <p:spPr>
          <a:xfrm flipH="1">
            <a:off x="4553140" y="2121717"/>
            <a:ext cx="1460700" cy="519900"/>
          </a:xfrm>
          <a:prstGeom prst="uturnArrow">
            <a:avLst>
              <a:gd fmla="val 25000" name="adj1"/>
              <a:gd fmla="val 25000" name="adj2"/>
              <a:gd fmla="val 25000" name="adj3"/>
              <a:gd fmla="val 43750" name="adj4"/>
              <a:gd fmla="val 100000" name="adj5"/>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88" name="Google Shape;188;p25"/>
          <p:cNvSpPr txBox="1"/>
          <p:nvPr/>
        </p:nvSpPr>
        <p:spPr>
          <a:xfrm>
            <a:off x="4687349" y="1804939"/>
            <a:ext cx="14367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zh-CN" sz="1400" u="none" cap="none" strike="noStrike">
                <a:solidFill>
                  <a:srgbClr val="000000"/>
                </a:solidFill>
                <a:latin typeface="Arial"/>
                <a:ea typeface="Arial"/>
                <a:cs typeface="Arial"/>
                <a:sym typeface="Arial"/>
              </a:rPr>
              <a:t>Train/Test Loop</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06"/>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zh-CN" sz="1800"/>
              <a:t>Why Tensorflow ? </a:t>
            </a:r>
            <a:br>
              <a:rPr lang="zh-CN" sz="1800"/>
            </a:br>
            <a:endParaRPr sz="1800"/>
          </a:p>
          <a:p>
            <a:pPr indent="-342900" lvl="0" marL="457200" rtl="0" algn="l">
              <a:lnSpc>
                <a:spcPct val="100000"/>
              </a:lnSpc>
              <a:spcBef>
                <a:spcPts val="0"/>
              </a:spcBef>
              <a:spcAft>
                <a:spcPts val="0"/>
              </a:spcAft>
              <a:buSzPts val="1800"/>
              <a:buChar char="●"/>
            </a:pPr>
            <a:r>
              <a:rPr lang="zh-CN" sz="1800"/>
              <a:t>Computational Graph and Sessions</a:t>
            </a:r>
            <a:br>
              <a:rPr lang="zh-CN" sz="1800"/>
            </a:br>
            <a:endParaRPr sz="1800"/>
          </a:p>
          <a:p>
            <a:pPr indent="-342900" lvl="0" marL="457200" rtl="0" algn="l">
              <a:lnSpc>
                <a:spcPct val="100000"/>
              </a:lnSpc>
              <a:spcBef>
                <a:spcPts val="0"/>
              </a:spcBef>
              <a:spcAft>
                <a:spcPts val="0"/>
              </a:spcAft>
              <a:buSzPts val="1800"/>
              <a:buChar char="●"/>
            </a:pPr>
            <a:r>
              <a:rPr lang="zh-CN" sz="1800"/>
              <a:t>Basic Operations in Tensorflow</a:t>
            </a:r>
            <a:br>
              <a:rPr lang="zh-CN" sz="1800"/>
            </a:br>
            <a:endParaRPr sz="1800"/>
          </a:p>
          <a:p>
            <a:pPr indent="-342900" lvl="0" marL="457200" rtl="0" algn="l">
              <a:lnSpc>
                <a:spcPct val="100000"/>
              </a:lnSpc>
              <a:spcBef>
                <a:spcPts val="0"/>
              </a:spcBef>
              <a:spcAft>
                <a:spcPts val="0"/>
              </a:spcAft>
              <a:buSzPts val="1800"/>
              <a:buChar char="●"/>
            </a:pPr>
            <a:r>
              <a:rPr lang="zh-CN" sz="1800"/>
              <a:t>Auto-Diff and Optimizers</a:t>
            </a:r>
            <a:br>
              <a:rPr lang="zh-CN" sz="1800"/>
            </a:br>
            <a:endParaRPr sz="1800"/>
          </a:p>
          <a:p>
            <a:pPr indent="-342900" lvl="0" marL="457200" rtl="0" algn="l">
              <a:lnSpc>
                <a:spcPct val="100000"/>
              </a:lnSpc>
              <a:spcBef>
                <a:spcPts val="0"/>
              </a:spcBef>
              <a:spcAft>
                <a:spcPts val="0"/>
              </a:spcAft>
              <a:buSzPts val="1800"/>
              <a:buChar char="●"/>
            </a:pPr>
            <a:r>
              <a:rPr lang="zh-CN" sz="1800"/>
              <a:t>Visualization</a:t>
            </a:r>
            <a:br>
              <a:rPr lang="zh-CN" sz="1800"/>
            </a:br>
            <a:endParaRPr sz="1800"/>
          </a:p>
          <a:p>
            <a:pPr indent="-342900" lvl="0" marL="457200" rtl="0" algn="l">
              <a:lnSpc>
                <a:spcPct val="100000"/>
              </a:lnSpc>
              <a:spcBef>
                <a:spcPts val="0"/>
              </a:spcBef>
              <a:spcAft>
                <a:spcPts val="0"/>
              </a:spcAft>
              <a:buSzPts val="1800"/>
              <a:buChar char="●"/>
            </a:pPr>
            <a:r>
              <a:rPr lang="zh-CN" sz="1800"/>
              <a:t>Examples</a:t>
            </a:r>
            <a:br>
              <a:rPr lang="zh-CN" sz="1800"/>
            </a:br>
            <a:endParaRPr sz="1800"/>
          </a:p>
          <a:p>
            <a:pPr indent="-342900" lvl="0" marL="457200" rtl="0" algn="l">
              <a:lnSpc>
                <a:spcPct val="100000"/>
              </a:lnSpc>
              <a:spcBef>
                <a:spcPts val="0"/>
              </a:spcBef>
              <a:spcAft>
                <a:spcPts val="0"/>
              </a:spcAft>
              <a:buSzPts val="1800"/>
              <a:buChar char="●"/>
            </a:pPr>
            <a:r>
              <a:rPr b="1" lang="zh-CN" sz="1800"/>
              <a:t>Model Management</a:t>
            </a:r>
            <a:endParaRPr b="1" sz="1800"/>
          </a:p>
        </p:txBody>
      </p:sp>
      <p:sp>
        <p:nvSpPr>
          <p:cNvPr id="754" name="Google Shape;754;p106"/>
          <p:cNvSpPr txBox="1"/>
          <p:nvPr/>
        </p:nvSpPr>
        <p:spPr>
          <a:xfrm>
            <a:off x="221774" y="72281"/>
            <a:ext cx="68244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3600"/>
              <a:buFont typeface="Arial"/>
              <a:buNone/>
            </a:pPr>
            <a:r>
              <a:rPr b="1" i="0" lang="zh-CN" sz="3600" u="none" cap="none" strike="noStrike">
                <a:solidFill>
                  <a:srgbClr val="000000"/>
                </a:solidFill>
                <a:latin typeface="PT Sans Narrow"/>
                <a:ea typeface="PT Sans Narrow"/>
                <a:cs typeface="PT Sans Narrow"/>
                <a:sym typeface="PT Sans Narrow"/>
              </a:rPr>
              <a:t>Agenda</a:t>
            </a:r>
            <a:endParaRPr b="1" i="0" sz="3600" u="none" cap="none" strike="noStrike">
              <a:solidFill>
                <a:srgbClr val="000000"/>
              </a:solidFill>
              <a:latin typeface="PT Sans Narrow"/>
              <a:ea typeface="PT Sans Narrow"/>
              <a:cs typeface="PT Sans Narrow"/>
              <a:sym typeface="PT Sans Narrow"/>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07"/>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Structure Model</a:t>
            </a:r>
            <a:endParaRPr sz="3600"/>
          </a:p>
        </p:txBody>
      </p:sp>
      <p:sp>
        <p:nvSpPr>
          <p:cNvPr id="760" name="Google Shape;760;p10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rPr b="1" lang="zh-CN" sz="1800"/>
              <a:t>Phase 1 Assemble Computational Graph</a:t>
            </a:r>
            <a:endParaRPr b="1" sz="1800"/>
          </a:p>
          <a:p>
            <a:pPr indent="0" lvl="0" marL="0" rtl="0" algn="l">
              <a:lnSpc>
                <a:spcPct val="100000"/>
              </a:lnSpc>
              <a:spcBef>
                <a:spcPts val="0"/>
              </a:spcBef>
              <a:spcAft>
                <a:spcPts val="0"/>
              </a:spcAft>
              <a:buSzPts val="1400"/>
              <a:buNone/>
            </a:pPr>
            <a:r>
              <a:t/>
            </a:r>
            <a:endParaRPr b="1" sz="1800"/>
          </a:p>
          <a:p>
            <a:pPr indent="0" lvl="0" marL="0" rtl="0" algn="l">
              <a:lnSpc>
                <a:spcPct val="115000"/>
              </a:lnSpc>
              <a:spcBef>
                <a:spcPts val="0"/>
              </a:spcBef>
              <a:spcAft>
                <a:spcPts val="0"/>
              </a:spcAft>
              <a:buClr>
                <a:schemeClr val="dk1"/>
              </a:buClr>
              <a:buSzPts val="1100"/>
              <a:buFont typeface="Arial"/>
              <a:buNone/>
            </a:pPr>
            <a:r>
              <a:rPr lang="zh-CN" sz="2400">
                <a:latin typeface="Consolas"/>
                <a:ea typeface="Consolas"/>
                <a:cs typeface="Consolas"/>
                <a:sym typeface="Consolas"/>
              </a:rPr>
              <a:t>1. Import data (with tf.data or placeholders)</a:t>
            </a:r>
            <a:endParaRPr sz="2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2400">
                <a:latin typeface="Consolas"/>
                <a:ea typeface="Consolas"/>
                <a:cs typeface="Consolas"/>
                <a:sym typeface="Consolas"/>
              </a:rPr>
              <a:t>2. Define the weights</a:t>
            </a:r>
            <a:endParaRPr sz="2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2400">
                <a:latin typeface="Consolas"/>
                <a:ea typeface="Consolas"/>
                <a:cs typeface="Consolas"/>
                <a:sym typeface="Consolas"/>
              </a:rPr>
              <a:t>3. Define the inference model</a:t>
            </a:r>
            <a:endParaRPr sz="2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2400">
                <a:latin typeface="Consolas"/>
                <a:ea typeface="Consolas"/>
                <a:cs typeface="Consolas"/>
                <a:sym typeface="Consolas"/>
              </a:rPr>
              <a:t>4. Define loss function</a:t>
            </a:r>
            <a:endParaRPr sz="24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zh-CN" sz="2400">
                <a:latin typeface="Consolas"/>
                <a:ea typeface="Consolas"/>
                <a:cs typeface="Consolas"/>
                <a:sym typeface="Consolas"/>
              </a:rPr>
              <a:t>5. Define optimizer</a:t>
            </a:r>
            <a:endParaRPr sz="24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b="1" sz="18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08"/>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Structure Model</a:t>
            </a:r>
            <a:endParaRPr sz="3600"/>
          </a:p>
        </p:txBody>
      </p:sp>
      <p:sp>
        <p:nvSpPr>
          <p:cNvPr id="766" name="Google Shape;766;p108"/>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b="1" lang="zh-CN" sz="1800">
                <a:solidFill>
                  <a:schemeClr val="dk1"/>
                </a:solidFill>
              </a:rPr>
              <a:t>Phase 2 execute operations in the graph </a:t>
            </a:r>
            <a:endParaRPr b="1" sz="1800">
              <a:solidFill>
                <a:schemeClr val="dk1"/>
              </a:solidFill>
            </a:endParaRPr>
          </a:p>
          <a:p>
            <a:pPr indent="0" lvl="0" marL="0" rtl="0" algn="l">
              <a:lnSpc>
                <a:spcPct val="100000"/>
              </a:lnSpc>
              <a:spcBef>
                <a:spcPts val="0"/>
              </a:spcBef>
              <a:spcAft>
                <a:spcPts val="0"/>
              </a:spcAft>
              <a:buSzPts val="1400"/>
              <a:buNone/>
            </a:pPr>
            <a:r>
              <a:t/>
            </a:r>
            <a:endParaRPr sz="1800"/>
          </a:p>
        </p:txBody>
      </p:sp>
      <p:pic>
        <p:nvPicPr>
          <p:cNvPr id="767" name="Google Shape;767;p108"/>
          <p:cNvPicPr preferRelativeResize="0"/>
          <p:nvPr/>
        </p:nvPicPr>
        <p:blipFill rotWithShape="1">
          <a:blip r:embed="rId3">
            <a:alphaModFix/>
          </a:blip>
          <a:srcRect b="0" l="0" r="0" t="0"/>
          <a:stretch/>
        </p:blipFill>
        <p:spPr>
          <a:xfrm>
            <a:off x="826225" y="1747523"/>
            <a:ext cx="7491551" cy="26292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09"/>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Reusable Model</a:t>
            </a:r>
            <a:endParaRPr sz="3600"/>
          </a:p>
        </p:txBody>
      </p:sp>
      <p:sp>
        <p:nvSpPr>
          <p:cNvPr id="773" name="Google Shape;773;p10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457200" rtl="0" algn="l">
              <a:lnSpc>
                <a:spcPct val="100000"/>
              </a:lnSpc>
              <a:spcBef>
                <a:spcPts val="0"/>
              </a:spcBef>
              <a:spcAft>
                <a:spcPts val="0"/>
              </a:spcAft>
              <a:buSzPts val="1400"/>
              <a:buNone/>
            </a:pPr>
            <a:r>
              <a:t/>
            </a:r>
            <a:endParaRPr sz="2000">
              <a:latin typeface="Georgia"/>
              <a:ea typeface="Georgia"/>
              <a:cs typeface="Georgia"/>
              <a:sym typeface="Georgia"/>
            </a:endParaRPr>
          </a:p>
          <a:p>
            <a:pPr indent="0" lvl="0" marL="457200" rtl="0" algn="l">
              <a:lnSpc>
                <a:spcPct val="100000"/>
              </a:lnSpc>
              <a:spcBef>
                <a:spcPts val="0"/>
              </a:spcBef>
              <a:spcAft>
                <a:spcPts val="0"/>
              </a:spcAft>
              <a:buSzPts val="1400"/>
              <a:buNone/>
            </a:pPr>
            <a:r>
              <a:t/>
            </a:r>
            <a:endParaRPr sz="2000">
              <a:latin typeface="Georgia"/>
              <a:ea typeface="Georgia"/>
              <a:cs typeface="Georgia"/>
              <a:sym typeface="Georgia"/>
            </a:endParaRPr>
          </a:p>
          <a:p>
            <a:pPr indent="-355600" lvl="0" marL="457200" rtl="0" algn="l">
              <a:lnSpc>
                <a:spcPct val="100000"/>
              </a:lnSpc>
              <a:spcBef>
                <a:spcPts val="0"/>
              </a:spcBef>
              <a:spcAft>
                <a:spcPts val="0"/>
              </a:spcAft>
              <a:buClr>
                <a:srgbClr val="000000"/>
              </a:buClr>
              <a:buSzPts val="2000"/>
              <a:buFont typeface="Georgia"/>
              <a:buChar char="●"/>
            </a:pPr>
            <a:r>
              <a:rPr lang="zh-CN" sz="2000">
                <a:latin typeface="Georgia"/>
                <a:ea typeface="Georgia"/>
                <a:cs typeface="Georgia"/>
                <a:sym typeface="Georgia"/>
              </a:rPr>
              <a:t>Define a class for your model</a:t>
            </a:r>
            <a:endParaRPr sz="2000">
              <a:latin typeface="Georgia"/>
              <a:ea typeface="Georgia"/>
              <a:cs typeface="Georgia"/>
              <a:sym typeface="Georgia"/>
            </a:endParaRPr>
          </a:p>
          <a:p>
            <a:pPr indent="-355600" lvl="0" marL="457200" rtl="0" algn="l">
              <a:lnSpc>
                <a:spcPct val="100000"/>
              </a:lnSpc>
              <a:spcBef>
                <a:spcPts val="0"/>
              </a:spcBef>
              <a:spcAft>
                <a:spcPts val="0"/>
              </a:spcAft>
              <a:buClr>
                <a:srgbClr val="000000"/>
              </a:buClr>
              <a:buSzPts val="2000"/>
              <a:buFont typeface="Georgia"/>
              <a:buChar char="●"/>
            </a:pPr>
            <a:r>
              <a:rPr lang="zh-CN" sz="2000">
                <a:latin typeface="Georgia"/>
                <a:ea typeface="Georgia"/>
                <a:cs typeface="Georgia"/>
                <a:sym typeface="Georgia"/>
              </a:rPr>
              <a:t>Set up your model in a collection (e.g. map)</a:t>
            </a:r>
            <a:endParaRPr sz="20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sz="20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zh-CN" sz="2000">
                <a:latin typeface="Georgia"/>
                <a:ea typeface="Georgia"/>
                <a:cs typeface="Georgia"/>
                <a:sym typeface="Georgia"/>
              </a:rPr>
              <a:t>If you want to </a:t>
            </a:r>
            <a:r>
              <a:rPr lang="zh-CN" sz="2000" u="sng">
                <a:latin typeface="Georgia"/>
                <a:ea typeface="Georgia"/>
                <a:cs typeface="Georgia"/>
                <a:sym typeface="Georgia"/>
              </a:rPr>
              <a:t>really</a:t>
            </a:r>
            <a:r>
              <a:rPr lang="zh-CN" sz="2000">
                <a:latin typeface="Georgia"/>
                <a:ea typeface="Georgia"/>
                <a:cs typeface="Georgia"/>
                <a:sym typeface="Georgia"/>
              </a:rPr>
              <a:t> reuse a model (without rebuilding it)</a:t>
            </a:r>
            <a:endParaRPr sz="2000">
              <a:latin typeface="Georgia"/>
              <a:ea typeface="Georgia"/>
              <a:cs typeface="Georgia"/>
              <a:sym typeface="Georgia"/>
            </a:endParaRPr>
          </a:p>
          <a:p>
            <a:pPr indent="-355600" lvl="0" marL="457200" rtl="0" algn="l">
              <a:lnSpc>
                <a:spcPct val="100000"/>
              </a:lnSpc>
              <a:spcBef>
                <a:spcPts val="0"/>
              </a:spcBef>
              <a:spcAft>
                <a:spcPts val="0"/>
              </a:spcAft>
              <a:buClr>
                <a:srgbClr val="000000"/>
              </a:buClr>
              <a:buSzPts val="2000"/>
              <a:buFont typeface="Georgia"/>
              <a:buChar char="●"/>
            </a:pPr>
            <a:r>
              <a:rPr lang="zh-CN" sz="2000">
                <a:latin typeface="Georgia"/>
                <a:ea typeface="Georgia"/>
                <a:cs typeface="Georgia"/>
                <a:sym typeface="Georgia"/>
              </a:rPr>
              <a:t>For big models that take a long time to build, save the graph_def in a file and then load it</a:t>
            </a:r>
            <a:endParaRPr sz="2000">
              <a:latin typeface="Georgia"/>
              <a:ea typeface="Georgia"/>
              <a:cs typeface="Georgia"/>
              <a:sym typeface="Georgia"/>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10"/>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Model Class</a:t>
            </a:r>
            <a:endParaRPr sz="3600"/>
          </a:p>
        </p:txBody>
      </p:sp>
      <p:sp>
        <p:nvSpPr>
          <p:cNvPr id="779" name="Google Shape;779;p110"/>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b="1" lang="zh-CN" sz="1200">
                <a:latin typeface="Consolas"/>
                <a:ea typeface="Consolas"/>
                <a:cs typeface="Consolas"/>
                <a:sym typeface="Consolas"/>
              </a:rPr>
              <a:t>class Two_Layer_NN:</a:t>
            </a:r>
            <a:endParaRPr b="1"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zh-CN" sz="1200">
                <a:latin typeface="Consolas"/>
                <a:ea typeface="Consolas"/>
                <a:cs typeface="Consolas"/>
                <a:sym typeface="Consolas"/>
              </a:rPr>
              <a:t>    </a:t>
            </a:r>
            <a:r>
              <a:rPr lang="zh-CN" sz="1200">
                <a:latin typeface="Consolas"/>
                <a:ea typeface="Consolas"/>
                <a:cs typeface="Consolas"/>
                <a:sym typeface="Consolas"/>
              </a:rPr>
              <a:t>""" Build the graph for two layer neural network model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zh-CN" sz="1200">
                <a:latin typeface="Consolas"/>
                <a:ea typeface="Consolas"/>
                <a:cs typeface="Consolas"/>
                <a:sym typeface="Consolas"/>
              </a:rPr>
              <a:t>    </a:t>
            </a:r>
            <a:r>
              <a:rPr lang="zh-CN" sz="1200">
                <a:latin typeface="Consolas"/>
                <a:ea typeface="Consolas"/>
                <a:cs typeface="Consolas"/>
                <a:sym typeface="Consolas"/>
              </a:rPr>
              <a:t>def __init__(self, params):</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pass</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def _import_data(self):</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 Step 1: import data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pass</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def _create_embedding(self):</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 Step 2: define weights."""</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pass</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def _create_loss(self):</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 Step 3 + 4: define the inference + the loss function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pass</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def _create_optimizer(self):</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 Step 5: define optimizer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pass</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12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11"/>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tf.train.Saver</a:t>
            </a:r>
            <a:endParaRPr sz="3600"/>
          </a:p>
        </p:txBody>
      </p:sp>
      <p:sp>
        <p:nvSpPr>
          <p:cNvPr id="785" name="Google Shape;785;p111"/>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sz="2000">
              <a:latin typeface="Consolas"/>
              <a:ea typeface="Consolas"/>
              <a:cs typeface="Consolas"/>
              <a:sym typeface="Consolas"/>
            </a:endParaRPr>
          </a:p>
          <a:p>
            <a:pPr indent="0" lvl="0" marL="0" rtl="0" algn="l">
              <a:lnSpc>
                <a:spcPct val="100000"/>
              </a:lnSpc>
              <a:spcBef>
                <a:spcPts val="0"/>
              </a:spcBef>
              <a:spcAft>
                <a:spcPts val="0"/>
              </a:spcAft>
              <a:buSzPts val="1400"/>
              <a:buNone/>
            </a:pPr>
            <a:r>
              <a:rPr lang="zh-CN" sz="2000">
                <a:latin typeface="Consolas"/>
                <a:ea typeface="Consolas"/>
                <a:cs typeface="Consolas"/>
                <a:sym typeface="Consolas"/>
              </a:rPr>
              <a:t>tf.train.Saver.save(sess, save_path, global_step=None...)</a:t>
            </a:r>
            <a:endParaRPr sz="20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2000">
                <a:latin typeface="Consolas"/>
                <a:ea typeface="Consolas"/>
                <a:cs typeface="Consolas"/>
                <a:sym typeface="Consolas"/>
              </a:rPr>
              <a:t>tf.train.Saver.restore(sess, save_path)</a:t>
            </a:r>
            <a:endParaRPr sz="20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12"/>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Save Parameters Every k-Steps</a:t>
            </a:r>
            <a:endParaRPr sz="3600"/>
          </a:p>
        </p:txBody>
      </p:sp>
      <p:sp>
        <p:nvSpPr>
          <p:cNvPr id="791" name="Google Shape;791;p112"/>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zh-CN" sz="1200">
                <a:solidFill>
                  <a:srgbClr val="38761D"/>
                </a:solidFill>
                <a:latin typeface="Consolas"/>
                <a:ea typeface="Consolas"/>
                <a:cs typeface="Consolas"/>
                <a:sym typeface="Consolas"/>
              </a:rPr>
              <a:t># define model</a:t>
            </a:r>
            <a:endParaRPr sz="1200">
              <a:solidFill>
                <a:srgbClr val="38761D"/>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model = My_Model(params)</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create a saver object</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highlight>
                  <a:srgbClr val="78909C"/>
                </a:highlight>
                <a:latin typeface="Consolas"/>
                <a:ea typeface="Consolas"/>
                <a:cs typeface="Consolas"/>
                <a:sym typeface="Consolas"/>
              </a:rPr>
              <a:t>saver = tf.train.Saver()</a:t>
            </a:r>
            <a:endParaRPr sz="1200">
              <a:highlight>
                <a:srgbClr val="78909C"/>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with tf.Session() as sess:</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for step in range(training_steps):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sess.run([optimizer])</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a:t>
            </a:r>
            <a:r>
              <a:rPr lang="zh-CN" sz="1200">
                <a:solidFill>
                  <a:srgbClr val="38761D"/>
                </a:solidFill>
                <a:latin typeface="Consolas"/>
                <a:ea typeface="Consolas"/>
                <a:cs typeface="Consolas"/>
                <a:sym typeface="Consolas"/>
              </a:rPr>
              <a:t># save model every 1000 steps</a:t>
            </a:r>
            <a:endParaRPr sz="1200">
              <a:solidFill>
                <a:srgbClr val="38761D"/>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if (step + 1) % 1000 == 0:</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200">
                <a:latin typeface="Consolas"/>
                <a:ea typeface="Consolas"/>
                <a:cs typeface="Consolas"/>
                <a:sym typeface="Consolas"/>
              </a:rPr>
              <a:t>			</a:t>
            </a:r>
            <a:r>
              <a:rPr lang="zh-CN" sz="1200">
                <a:highlight>
                  <a:srgbClr val="78909C"/>
                </a:highlight>
                <a:latin typeface="Consolas"/>
                <a:ea typeface="Consolas"/>
                <a:cs typeface="Consolas"/>
                <a:sym typeface="Consolas"/>
              </a:rPr>
              <a:t>saver.save(sess, </a:t>
            </a:r>
            <a:endParaRPr sz="1200">
              <a:highlight>
                <a:srgbClr val="78909C"/>
              </a:highlight>
              <a:latin typeface="Consolas"/>
              <a:ea typeface="Consolas"/>
              <a:cs typeface="Consolas"/>
              <a:sym typeface="Consolas"/>
            </a:endParaRPr>
          </a:p>
          <a:p>
            <a:pPr indent="457200" lvl="0" marL="1828800" rtl="0" algn="l">
              <a:lnSpc>
                <a:spcPct val="100000"/>
              </a:lnSpc>
              <a:spcBef>
                <a:spcPts val="0"/>
              </a:spcBef>
              <a:spcAft>
                <a:spcPts val="0"/>
              </a:spcAft>
              <a:buClr>
                <a:schemeClr val="dk1"/>
              </a:buClr>
              <a:buSzPts val="1100"/>
              <a:buFont typeface="Arial"/>
              <a:buNone/>
            </a:pPr>
            <a:r>
              <a:rPr lang="zh-CN" sz="1200">
                <a:highlight>
                  <a:srgbClr val="78909C"/>
                </a:highlight>
                <a:latin typeface="Consolas"/>
                <a:ea typeface="Consolas"/>
                <a:cs typeface="Consolas"/>
                <a:sym typeface="Consolas"/>
              </a:rPr>
              <a:t>'checkpoint_directory/model_name',</a:t>
            </a:r>
            <a:endParaRPr sz="1200">
              <a:highlight>
                <a:srgbClr val="78909C"/>
              </a:highlight>
              <a:latin typeface="Consolas"/>
              <a:ea typeface="Consolas"/>
              <a:cs typeface="Consolas"/>
              <a:sym typeface="Consolas"/>
            </a:endParaRPr>
          </a:p>
          <a:p>
            <a:pPr indent="457200" lvl="0" marL="1828800" rtl="0" algn="l">
              <a:lnSpc>
                <a:spcPct val="100000"/>
              </a:lnSpc>
              <a:spcBef>
                <a:spcPts val="0"/>
              </a:spcBef>
              <a:spcAft>
                <a:spcPts val="0"/>
              </a:spcAft>
              <a:buClr>
                <a:schemeClr val="dk1"/>
              </a:buClr>
              <a:buSzPts val="1100"/>
              <a:buFont typeface="Arial"/>
              <a:buNone/>
            </a:pPr>
            <a:r>
              <a:rPr lang="zh-CN" sz="1200">
                <a:highlight>
                  <a:srgbClr val="78909C"/>
                </a:highlight>
                <a:latin typeface="Consolas"/>
                <a:ea typeface="Consolas"/>
                <a:cs typeface="Consolas"/>
                <a:sym typeface="Consolas"/>
              </a:rPr>
              <a:t>global_step=step)</a:t>
            </a:r>
            <a:endParaRPr b="1" sz="12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13"/>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Restore Variables</a:t>
            </a:r>
            <a:endParaRPr sz="3600"/>
          </a:p>
        </p:txBody>
      </p:sp>
      <p:sp>
        <p:nvSpPr>
          <p:cNvPr id="797" name="Google Shape;797;p11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457200" rtl="0" algn="l">
              <a:lnSpc>
                <a:spcPct val="100000"/>
              </a:lnSpc>
              <a:spcBef>
                <a:spcPts val="0"/>
              </a:spcBef>
              <a:spcAft>
                <a:spcPts val="0"/>
              </a:spcAft>
              <a:buSzPts val="1400"/>
              <a:buNone/>
            </a:pPr>
            <a:r>
              <a:t/>
            </a:r>
            <a:endParaRPr sz="1800">
              <a:latin typeface="Consolas"/>
              <a:ea typeface="Consolas"/>
              <a:cs typeface="Consolas"/>
              <a:sym typeface="Consolas"/>
            </a:endParaRPr>
          </a:p>
          <a:p>
            <a:pPr indent="0" lvl="0" marL="457200" rtl="0" algn="l">
              <a:lnSpc>
                <a:spcPct val="100000"/>
              </a:lnSpc>
              <a:spcBef>
                <a:spcPts val="0"/>
              </a:spcBef>
              <a:spcAft>
                <a:spcPts val="0"/>
              </a:spcAft>
              <a:buSzPts val="1400"/>
              <a:buNone/>
            </a:pPr>
            <a:r>
              <a:rPr lang="zh-CN" sz="1800">
                <a:latin typeface="Consolas"/>
                <a:ea typeface="Consolas"/>
                <a:cs typeface="Consolas"/>
                <a:sym typeface="Consolas"/>
              </a:rPr>
              <a:t>saver = tf.train.Saver()</a:t>
            </a:r>
            <a:endParaRPr sz="1800">
              <a:latin typeface="Consolas"/>
              <a:ea typeface="Consolas"/>
              <a:cs typeface="Consolas"/>
              <a:sym typeface="Consolas"/>
            </a:endParaRPr>
          </a:p>
          <a:p>
            <a:pPr indent="0" lvl="0" marL="45720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saver.restore(sess, 'checkpoints/name_of_the_checkpoint')</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t/>
            </a:r>
            <a:endParaRPr sz="1800"/>
          </a:p>
          <a:p>
            <a:pPr indent="0" lvl="0" marL="0" rtl="0" algn="ctr">
              <a:lnSpc>
                <a:spcPct val="100000"/>
              </a:lnSpc>
              <a:spcBef>
                <a:spcPts val="0"/>
              </a:spcBef>
              <a:spcAft>
                <a:spcPts val="0"/>
              </a:spcAft>
              <a:buSzPts val="1400"/>
              <a:buNone/>
            </a:pPr>
            <a:r>
              <a:rPr lang="zh-CN" sz="1800">
                <a:solidFill>
                  <a:srgbClr val="FF0000"/>
                </a:solidFill>
              </a:rPr>
              <a:t>Still Need to Build the Graph First!!!</a:t>
            </a:r>
            <a:endParaRPr sz="1800">
              <a:solidFill>
                <a:srgbClr val="FF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14"/>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tf.summary</a:t>
            </a:r>
            <a:endParaRPr sz="3600"/>
          </a:p>
        </p:txBody>
      </p:sp>
      <p:sp>
        <p:nvSpPr>
          <p:cNvPr id="803" name="Google Shape;803;p11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rPr b="1" lang="zh-CN" sz="1800">
                <a:latin typeface="Georgia"/>
                <a:ea typeface="Georgia"/>
                <a:cs typeface="Georgia"/>
                <a:sym typeface="Georgia"/>
              </a:rPr>
              <a:t>Visualize our summary statistics during our training</a:t>
            </a:r>
            <a:endParaRPr b="1" sz="18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b="1" sz="1800">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tf.summary.scalar</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tf.summary.histogram</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tf.summary.image</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lgn="l">
              <a:lnSpc>
                <a:spcPct val="100000"/>
              </a:lnSpc>
              <a:spcBef>
                <a:spcPts val="0"/>
              </a:spcBef>
              <a:spcAft>
                <a:spcPts val="0"/>
              </a:spcAft>
              <a:buSzPts val="1400"/>
              <a:buNone/>
            </a:pPr>
            <a:r>
              <a:t/>
            </a:r>
            <a:endParaRPr sz="18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15"/>
          <p:cNvSpPr txBox="1"/>
          <p:nvPr>
            <p:ph type="title"/>
          </p:nvPr>
        </p:nvSpPr>
        <p:spPr>
          <a:xfrm>
            <a:off x="251749" y="133325"/>
            <a:ext cx="8520600" cy="623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zh-CN" sz="3600"/>
              <a:t>Create Summaries</a:t>
            </a:r>
            <a:endParaRPr sz="3600"/>
          </a:p>
        </p:txBody>
      </p:sp>
      <p:sp>
        <p:nvSpPr>
          <p:cNvPr id="809" name="Google Shape;809;p115"/>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400"/>
              <a:buNone/>
            </a:pPr>
            <a:r>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with tf.name_scope("summaries"):</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    tf.summary.scalar("loss", self.loss)</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    tf.summary.scalar("accuracy", self.accuracy)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    tf.summary.histogram("histogram loss", self.loss)</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zh-CN" sz="1800">
                <a:latin typeface="Consolas"/>
                <a:ea typeface="Consolas"/>
                <a:cs typeface="Consolas"/>
                <a:sym typeface="Consolas"/>
              </a:rPr>
              <a:t>    summary_op = tf.summary.merge_all()</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lnSpc>
                <a:spcPct val="100000"/>
              </a:lnSpc>
              <a:spcBef>
                <a:spcPts val="0"/>
              </a:spcBef>
              <a:spcAft>
                <a:spcPts val="0"/>
              </a:spcAft>
              <a:buSzPts val="1400"/>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1_自定义设计方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自定义设计方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自定义设计方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